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6" r:id="rId5"/>
    <p:sldId id="279" r:id="rId6"/>
    <p:sldId id="281" r:id="rId7"/>
    <p:sldId id="280" r:id="rId8"/>
    <p:sldId id="286" r:id="rId9"/>
    <p:sldId id="257" r:id="rId10"/>
    <p:sldId id="275" r:id="rId11"/>
    <p:sldId id="276" r:id="rId12"/>
    <p:sldId id="283" r:id="rId13"/>
    <p:sldId id="287" r:id="rId14"/>
    <p:sldId id="285" r:id="rId15"/>
    <p:sldId id="271"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tvian Literature" id="{E75E278A-FF0E-49A4-B170-79828D63BBAD}">
          <p14:sldIdLst>
            <p14:sldId id="256"/>
          </p14:sldIdLst>
        </p14:section>
        <p14:section name="Introduction" id="{B9B51309-D148-4332-87C2-07BE32FBCA3B}">
          <p14:sldIdLst>
            <p14:sldId id="279"/>
            <p14:sldId id="281"/>
            <p14:sldId id="280"/>
            <p14:sldId id="286"/>
          </p14:sldIdLst>
        </p14:section>
        <p14:section name="Children's books" id="{4DFC8A7E-A7FB-41B8-93CA-19669D42C399}">
          <p14:sldIdLst>
            <p14:sldId id="257"/>
            <p14:sldId id="275"/>
          </p14:sldIdLst>
        </p14:section>
        <p14:section name="Non-fiction" id="{2CC34DB2-6590-42C0-AD4B-A04C6060184E}">
          <p14:sldIdLst>
            <p14:sldId id="276"/>
          </p14:sldIdLst>
        </p14:section>
        <p14:section name="Poetry" id="{016F5F66-7C7B-4D3E-AAA3-8F4A0D94A282}">
          <p14:sldIdLst>
            <p14:sldId id="283"/>
            <p14:sldId id="287"/>
            <p14:sldId id="285"/>
            <p14:sldId id="271"/>
            <p14:sldId id="284"/>
          </p14:sldIdLst>
        </p14:section>
        <p14:section name="Fiction" id="{9596C5E8-2723-496D-9F10-E9D041C9C7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14" d="100"/>
          <a:sy n="114" d="100"/>
        </p:scale>
        <p:origin x="414" y="102"/>
      </p:cViewPr>
      <p:guideLst>
        <p:guide orient="horz" pos="2160"/>
        <p:guide pos="3840"/>
        <p:guide orient="horz" pos="22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6/10/2021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‹N°›</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6/10/2021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15470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6/10/2021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‹N°›</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6/10/2021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‹N°›</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La littérature lettone en 2021</a:t>
            </a:r>
          </a:p>
        </p:txBody>
      </p:sp>
      <p:sp>
        <p:nvSpPr>
          <p:cNvPr id="3" name="Subtitle 2"/>
          <p:cNvSpPr>
            <a:spLocks noGrp="1"/>
          </p:cNvSpPr>
          <p:nvPr>
            <p:ph type="subTitle" idx="4294967295"/>
          </p:nvPr>
        </p:nvSpPr>
        <p:spPr>
          <a:xfrm>
            <a:off x="1304925" y="2983599"/>
            <a:ext cx="9582150" cy="1136650"/>
          </a:xfrm>
        </p:spPr>
        <p:txBody>
          <a:bodyPr>
            <a:normAutofit/>
          </a:bodyPr>
          <a:lstStyle/>
          <a:p>
            <a:pPr marL="0" indent="0">
              <a:buNone/>
            </a:pPr>
            <a:r>
              <a:rPr lang="en-US" sz="2400" dirty="0">
                <a:solidFill>
                  <a:schemeClr val="bg1"/>
                </a:solidFill>
                <a:latin typeface="+mj-lt"/>
              </a:rPr>
              <a:t>Auteurs, tendances, titres</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7825-D36B-4792-B4AD-84CB5C141682}"/>
              </a:ext>
            </a:extLst>
          </p:cNvPr>
          <p:cNvSpPr>
            <a:spLocks noGrp="1"/>
          </p:cNvSpPr>
          <p:nvPr>
            <p:ph type="title"/>
          </p:nvPr>
        </p:nvSpPr>
        <p:spPr>
          <a:xfrm>
            <a:off x="521207" y="448056"/>
            <a:ext cx="8765406" cy="640080"/>
          </a:xfrm>
        </p:spPr>
        <p:txBody>
          <a:bodyPr>
            <a:normAutofit/>
          </a:bodyPr>
          <a:lstStyle/>
          <a:p>
            <a:r>
              <a:rPr lang="en-GB" b="1" dirty="0">
                <a:solidFill>
                  <a:schemeClr val="tx1"/>
                </a:solidFill>
              </a:rPr>
              <a:t>Quelques poètes lettons à retenir</a:t>
            </a:r>
          </a:p>
        </p:txBody>
      </p:sp>
      <p:sp>
        <p:nvSpPr>
          <p:cNvPr id="9" name="Oval 8" descr="Small circle">
            <a:extLst>
              <a:ext uri="{FF2B5EF4-FFF2-40B4-BE49-F238E27FC236}">
                <a16:creationId xmlns:a16="http://schemas.microsoft.com/office/drawing/2014/main" id="{DCAA7974-5BA2-41D0-B5FE-138C4633A8F7}"/>
              </a:ext>
            </a:extLst>
          </p:cNvPr>
          <p:cNvSpPr/>
          <p:nvPr/>
        </p:nvSpPr>
        <p:spPr bwMode="blackWhite">
          <a:xfrm>
            <a:off x="592850" y="1741609"/>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7">
            <a:extLst>
              <a:ext uri="{FF2B5EF4-FFF2-40B4-BE49-F238E27FC236}">
                <a16:creationId xmlns:a16="http://schemas.microsoft.com/office/drawing/2014/main" id="{DB6FB9C0-D962-424A-B9E0-BAA6013F0F09}"/>
              </a:ext>
            </a:extLst>
          </p:cNvPr>
          <p:cNvSpPr txBox="1">
            <a:spLocks/>
          </p:cNvSpPr>
          <p:nvPr/>
        </p:nvSpPr>
        <p:spPr>
          <a:xfrm>
            <a:off x="1068092" y="1675605"/>
            <a:ext cx="2696774" cy="18729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Kārlis Vērdiņš </a:t>
            </a:r>
            <a:br>
              <a:rPr lang="en-US" sz="1300" b="1" noProof="1">
                <a:solidFill>
                  <a:schemeClr val="tx1"/>
                </a:solidFill>
                <a:latin typeface="Segoe UI" panose="020B0502040204020203" pitchFamily="34" charset="0"/>
                <a:cs typeface="Segoe UI" panose="020B0502040204020203" pitchFamily="34" charset="0"/>
              </a:rPr>
            </a:br>
            <a:r>
              <a:rPr lang="en-US" sz="1300" noProof="1">
                <a:solidFill>
                  <a:schemeClr val="tx1"/>
                </a:solidFill>
                <a:latin typeface="Segoe UI" panose="020B0502040204020203" pitchFamily="34" charset="0"/>
                <a:cs typeface="Segoe UI" panose="020B0502040204020203" pitchFamily="34" charset="0"/>
              </a:rPr>
              <a:t>Souvent ironique et expérimental, mais aussi chaleureux, il est considéré comme le talent le plus prometteur de la géneration post-soviétique. Un des rares poètes lettons à discuter ouvertement des thèmes LGBT.</a:t>
            </a:r>
            <a:endParaRPr lang="en-US" sz="1300" noProof="1">
              <a:solidFill>
                <a:schemeClr val="tx1"/>
              </a:solidFill>
              <a:cs typeface="Segoe UI"/>
            </a:endParaRPr>
          </a:p>
        </p:txBody>
      </p:sp>
      <p:sp>
        <p:nvSpPr>
          <p:cNvPr id="21" name="Oval 20" descr="Small circle">
            <a:extLst>
              <a:ext uri="{FF2B5EF4-FFF2-40B4-BE49-F238E27FC236}">
                <a16:creationId xmlns:a16="http://schemas.microsoft.com/office/drawing/2014/main" id="{9628510B-AFC9-4B1C-9448-E63E42EB6D5B}"/>
              </a:ext>
            </a:extLst>
          </p:cNvPr>
          <p:cNvSpPr/>
          <p:nvPr/>
        </p:nvSpPr>
        <p:spPr bwMode="blackWhite">
          <a:xfrm>
            <a:off x="4511907" y="2916163"/>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17">
            <a:extLst>
              <a:ext uri="{FF2B5EF4-FFF2-40B4-BE49-F238E27FC236}">
                <a16:creationId xmlns:a16="http://schemas.microsoft.com/office/drawing/2014/main" id="{2E1F2E71-6B33-423C-941E-7B134364EBF7}"/>
              </a:ext>
            </a:extLst>
          </p:cNvPr>
          <p:cNvSpPr txBox="1">
            <a:spLocks/>
          </p:cNvSpPr>
          <p:nvPr/>
        </p:nvSpPr>
        <p:spPr>
          <a:xfrm>
            <a:off x="4987149" y="2850160"/>
            <a:ext cx="2696774" cy="283757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Orbita</a:t>
            </a:r>
            <a:br>
              <a:rPr lang="en-US" sz="1300" b="1" noProof="1">
                <a:solidFill>
                  <a:srgbClr val="D24726"/>
                </a:solidFill>
                <a:latin typeface="Segoe UI" panose="020B0502040204020203" pitchFamily="34" charset="0"/>
                <a:cs typeface="Segoe UI" panose="020B0502040204020203" pitchFamily="34" charset="0"/>
              </a:rPr>
            </a:br>
            <a:r>
              <a:rPr lang="en-US" sz="1300" noProof="1">
                <a:solidFill>
                  <a:schemeClr val="tx1"/>
                </a:solidFill>
                <a:latin typeface="Segoe UI" panose="020B0502040204020203" pitchFamily="34" charset="0"/>
                <a:cs typeface="Segoe UI" panose="020B0502040204020203" pitchFamily="34" charset="0"/>
              </a:rPr>
              <a:t>Groupe de poésie Russophone multimédia bien connu pour ses performances scéniques impressionnantes. Parfois mélancolique et désabusé, ils associent la culture populaire et élitiste d’une manière hautement idiosyncratique. Les publications des membres du groupe sont également souvent traduites séparément.</a:t>
            </a:r>
            <a:endParaRPr lang="en-US" sz="1300" noProof="1">
              <a:solidFill>
                <a:schemeClr val="tx1"/>
              </a:solidFill>
              <a:cs typeface="Segoe UI"/>
            </a:endParaRPr>
          </a:p>
        </p:txBody>
      </p:sp>
      <p:sp>
        <p:nvSpPr>
          <p:cNvPr id="25" name="Oval 24" descr="Small circle">
            <a:extLst>
              <a:ext uri="{FF2B5EF4-FFF2-40B4-BE49-F238E27FC236}">
                <a16:creationId xmlns:a16="http://schemas.microsoft.com/office/drawing/2014/main" id="{356EF7F4-ADAC-41FD-8B75-40DDEBEFE082}"/>
              </a:ext>
            </a:extLst>
          </p:cNvPr>
          <p:cNvSpPr/>
          <p:nvPr/>
        </p:nvSpPr>
        <p:spPr bwMode="blackWhite">
          <a:xfrm>
            <a:off x="8305129" y="1741609"/>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17">
            <a:extLst>
              <a:ext uri="{FF2B5EF4-FFF2-40B4-BE49-F238E27FC236}">
                <a16:creationId xmlns:a16="http://schemas.microsoft.com/office/drawing/2014/main" id="{8C57DE24-3F34-4BC9-A950-3981A7E4632E}"/>
              </a:ext>
            </a:extLst>
          </p:cNvPr>
          <p:cNvSpPr txBox="1">
            <a:spLocks/>
          </p:cNvSpPr>
          <p:nvPr/>
        </p:nvSpPr>
        <p:spPr>
          <a:xfrm>
            <a:off x="8780371" y="1675606"/>
            <a:ext cx="2696774" cy="212460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Inga Gaile</a:t>
            </a:r>
            <a:br>
              <a:rPr lang="en-US" sz="1300" b="1" noProof="1">
                <a:solidFill>
                  <a:schemeClr val="tx1"/>
                </a:solidFill>
                <a:latin typeface="Segoe UI" panose="020B0502040204020203" pitchFamily="34" charset="0"/>
                <a:cs typeface="Segoe UI" panose="020B0502040204020203" pitchFamily="34" charset="0"/>
              </a:rPr>
            </a:br>
            <a:r>
              <a:rPr lang="en-US" sz="1300" noProof="1">
                <a:solidFill>
                  <a:schemeClr val="tx1"/>
                </a:solidFill>
                <a:latin typeface="Segoe UI" panose="020B0502040204020203" pitchFamily="34" charset="0"/>
                <a:cs typeface="Segoe UI" panose="020B0502040204020203" pitchFamily="34" charset="0"/>
              </a:rPr>
              <a:t>Peut-être la plus politiquement engagée des poètes contemporains lettons, elle est souvent considérée comme la voix du féminisme letton. Directe et amusante, Gaile est aussi reconnue pour sa prose fictionnelle.</a:t>
            </a:r>
            <a:endParaRPr lang="en-US" sz="1300" noProof="1">
              <a:solidFill>
                <a:schemeClr val="tx1"/>
              </a:solidFill>
              <a:cs typeface="Segoe UI"/>
            </a:endParaRPr>
          </a:p>
        </p:txBody>
      </p:sp>
      <p:sp>
        <p:nvSpPr>
          <p:cNvPr id="29" name="Oval 28" descr="Small circle">
            <a:extLst>
              <a:ext uri="{FF2B5EF4-FFF2-40B4-BE49-F238E27FC236}">
                <a16:creationId xmlns:a16="http://schemas.microsoft.com/office/drawing/2014/main" id="{3E33FC8F-1F79-44D7-9AE8-0CDBC5AE57F7}"/>
              </a:ext>
            </a:extLst>
          </p:cNvPr>
          <p:cNvSpPr/>
          <p:nvPr/>
        </p:nvSpPr>
        <p:spPr bwMode="blackWhite">
          <a:xfrm>
            <a:off x="664493" y="436988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17">
            <a:extLst>
              <a:ext uri="{FF2B5EF4-FFF2-40B4-BE49-F238E27FC236}">
                <a16:creationId xmlns:a16="http://schemas.microsoft.com/office/drawing/2014/main" id="{935B8DF4-9E2F-4097-B508-233990BB230A}"/>
              </a:ext>
            </a:extLst>
          </p:cNvPr>
          <p:cNvSpPr txBox="1">
            <a:spLocks/>
          </p:cNvSpPr>
          <p:nvPr/>
        </p:nvSpPr>
        <p:spPr>
          <a:xfrm>
            <a:off x="1139735" y="4303882"/>
            <a:ext cx="2696774" cy="210606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Aleksandrs Čaks</a:t>
            </a:r>
            <a:br>
              <a:rPr lang="en-US" sz="1300" b="1" noProof="1">
                <a:solidFill>
                  <a:schemeClr val="tx1"/>
                </a:solidFill>
                <a:latin typeface="Segoe UI" panose="020B0502040204020203" pitchFamily="34" charset="0"/>
                <a:cs typeface="Segoe UI" panose="020B0502040204020203" pitchFamily="34" charset="0"/>
              </a:rPr>
            </a:br>
            <a:r>
              <a:rPr lang="en-US" sz="1300" noProof="1">
                <a:solidFill>
                  <a:schemeClr val="tx1"/>
                </a:solidFill>
                <a:latin typeface="Segoe UI" panose="020B0502040204020203" pitchFamily="34" charset="0"/>
                <a:cs typeface="Segoe UI" panose="020B0502040204020203" pitchFamily="34" charset="0"/>
              </a:rPr>
              <a:t>Étoile brillante du Modernisme letton dans la période d’avant-guerre, Čaks a révolutionné la poésie lettone, l’amenant dans les rues et la sortant d’une forme de complaisance romantique, tout en ayant une conscience aiguë du monde extérieur.</a:t>
            </a:r>
            <a:endParaRPr lang="en-US" sz="1300" noProof="1">
              <a:solidFill>
                <a:schemeClr val="tx1"/>
              </a:solidFill>
              <a:cs typeface="Segoe UI"/>
            </a:endParaRPr>
          </a:p>
        </p:txBody>
      </p:sp>
      <p:sp>
        <p:nvSpPr>
          <p:cNvPr id="33" name="Oval 32" descr="Small circle">
            <a:extLst>
              <a:ext uri="{FF2B5EF4-FFF2-40B4-BE49-F238E27FC236}">
                <a16:creationId xmlns:a16="http://schemas.microsoft.com/office/drawing/2014/main" id="{C3C69D06-5B81-407E-8543-105BB4308941}"/>
              </a:ext>
            </a:extLst>
          </p:cNvPr>
          <p:cNvSpPr/>
          <p:nvPr/>
        </p:nvSpPr>
        <p:spPr bwMode="blackWhite">
          <a:xfrm>
            <a:off x="8376772" y="437021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17">
            <a:extLst>
              <a:ext uri="{FF2B5EF4-FFF2-40B4-BE49-F238E27FC236}">
                <a16:creationId xmlns:a16="http://schemas.microsoft.com/office/drawing/2014/main" id="{D059F225-3DEE-407B-8EF0-944EB91BADA9}"/>
              </a:ext>
            </a:extLst>
          </p:cNvPr>
          <p:cNvSpPr txBox="1">
            <a:spLocks/>
          </p:cNvSpPr>
          <p:nvPr/>
        </p:nvSpPr>
        <p:spPr>
          <a:xfrm>
            <a:off x="8852014" y="4304212"/>
            <a:ext cx="2696774" cy="219725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Imants Ziedonis</a:t>
            </a:r>
            <a:br>
              <a:rPr lang="en-US" sz="1300" b="1" noProof="1">
                <a:solidFill>
                  <a:schemeClr val="tx1"/>
                </a:solidFill>
                <a:latin typeface="Segoe UI" panose="020B0502040204020203" pitchFamily="34" charset="0"/>
                <a:cs typeface="Segoe UI" panose="020B0502040204020203" pitchFamily="34" charset="0"/>
              </a:rPr>
            </a:br>
            <a:r>
              <a:rPr lang="en-US" sz="1300" noProof="1">
                <a:solidFill>
                  <a:schemeClr val="tx1"/>
                </a:solidFill>
                <a:latin typeface="Segoe UI" panose="020B0502040204020203" pitchFamily="34" charset="0"/>
                <a:cs typeface="Segoe UI" panose="020B0502040204020203" pitchFamily="34" charset="0"/>
              </a:rPr>
              <a:t>Peut-être le poète letton le plus aimé du 20</a:t>
            </a:r>
            <a:r>
              <a:rPr lang="en-US" sz="1300" baseline="30000" noProof="1">
                <a:solidFill>
                  <a:schemeClr val="tx1"/>
                </a:solidFill>
                <a:latin typeface="Segoe UI" panose="020B0502040204020203" pitchFamily="34" charset="0"/>
                <a:cs typeface="Segoe UI" panose="020B0502040204020203" pitchFamily="34" charset="0"/>
              </a:rPr>
              <a:t>ème</a:t>
            </a:r>
            <a:r>
              <a:rPr lang="en-US" sz="1300" noProof="1">
                <a:solidFill>
                  <a:schemeClr val="tx1"/>
                </a:solidFill>
                <a:latin typeface="Segoe UI" panose="020B0502040204020203" pitchFamily="34" charset="0"/>
                <a:cs typeface="Segoe UI" panose="020B0502040204020203" pitchFamily="34" charset="0"/>
              </a:rPr>
              <a:t> siècle, il a été le Coeur battant de la culture de la jeune nation après l’Indépendance. Luttant constamment contre les clichés, il a créé une poésie concise et aphoristique.</a:t>
            </a:r>
            <a:endParaRPr lang="en-US" sz="1300" noProof="1">
              <a:solidFill>
                <a:schemeClr val="tx1"/>
              </a:solidFill>
              <a:cs typeface="Segoe UI"/>
            </a:endParaRPr>
          </a:p>
        </p:txBody>
      </p:sp>
    </p:spTree>
    <p:extLst>
      <p:ext uri="{BB962C8B-B14F-4D97-AF65-F5344CB8AC3E}">
        <p14:creationId xmlns:p14="http://schemas.microsoft.com/office/powerpoint/2010/main" val="358566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solidFill>
                  <a:schemeClr val="tx1"/>
                </a:solidFill>
                <a:latin typeface="Segoe UI Light" panose="020B0502040204020203" pitchFamily="34" charset="0"/>
                <a:cs typeface="Segoe UI Light" panose="020B0502040204020203" pitchFamily="34" charset="0"/>
              </a:rPr>
              <a:t>Les publications traduites en Lettonie</a:t>
            </a:r>
          </a:p>
        </p:txBody>
      </p:sp>
      <p:sp>
        <p:nvSpPr>
          <p:cNvPr id="19" name="Oval 18" descr="Small circle">
            <a:extLst>
              <a:ext uri="{FF2B5EF4-FFF2-40B4-BE49-F238E27FC236}">
                <a16:creationId xmlns:a16="http://schemas.microsoft.com/office/drawing/2014/main" id="{30FB7F98-6687-41D2-AA98-6219544D176A}"/>
              </a:ext>
            </a:extLst>
          </p:cNvPr>
          <p:cNvSpPr/>
          <p:nvPr/>
        </p:nvSpPr>
        <p:spPr bwMode="blackWhite">
          <a:xfrm>
            <a:off x="518205" y="182575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17">
            <a:extLst>
              <a:ext uri="{FF2B5EF4-FFF2-40B4-BE49-F238E27FC236}">
                <a16:creationId xmlns:a16="http://schemas.microsoft.com/office/drawing/2014/main" id="{1D8A1FAA-BC62-42E1-99D8-DFDF9CEDA6EB}"/>
              </a:ext>
            </a:extLst>
          </p:cNvPr>
          <p:cNvSpPr txBox="1">
            <a:spLocks/>
          </p:cNvSpPr>
          <p:nvPr/>
        </p:nvSpPr>
        <p:spPr>
          <a:xfrm>
            <a:off x="1043702" y="1690618"/>
            <a:ext cx="10493301"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800"/>
              </a:lnSpc>
              <a:spcAft>
                <a:spcPts val="2000"/>
              </a:spcAft>
              <a:buNone/>
            </a:pPr>
            <a:r>
              <a:rPr lang="en-US" sz="1600" dirty="0">
                <a:solidFill>
                  <a:schemeClr val="tx1"/>
                </a:solidFill>
                <a:latin typeface="Segoe UI" panose="020B0502040204020203" pitchFamily="34" charset="0"/>
                <a:cs typeface="Segoe UI" panose="020B0502040204020203" pitchFamily="34" charset="0"/>
              </a:rPr>
              <a:t>La tendance générale est similaire à celle de beaucoup d’autres pays européens : le marché des traductions est fortement </a:t>
            </a:r>
            <a:r>
              <a:rPr lang="en-US" sz="1600" b="1" dirty="0">
                <a:solidFill>
                  <a:schemeClr val="tx1"/>
                </a:solidFill>
                <a:latin typeface="Segoe UI" panose="020B0502040204020203" pitchFamily="34" charset="0"/>
                <a:cs typeface="Segoe UI" panose="020B0502040204020203" pitchFamily="34" charset="0"/>
              </a:rPr>
              <a:t>dominé par les best-sellers Anglo-Saxons.</a:t>
            </a:r>
            <a:endParaRPr lang="en-US" sz="1600" dirty="0">
              <a:solidFill>
                <a:schemeClr val="tx1"/>
              </a:solidFill>
            </a:endParaRPr>
          </a:p>
        </p:txBody>
      </p:sp>
      <p:sp>
        <p:nvSpPr>
          <p:cNvPr id="23" name="Oval 22" descr="Small circle">
            <a:extLst>
              <a:ext uri="{FF2B5EF4-FFF2-40B4-BE49-F238E27FC236}">
                <a16:creationId xmlns:a16="http://schemas.microsoft.com/office/drawing/2014/main" id="{85B8EF22-FC2D-4AEA-9E3E-0CBCE2B1398F}"/>
              </a:ext>
            </a:extLst>
          </p:cNvPr>
          <p:cNvSpPr/>
          <p:nvPr/>
        </p:nvSpPr>
        <p:spPr bwMode="blackWhite">
          <a:xfrm>
            <a:off x="538606" y="301255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17">
            <a:extLst>
              <a:ext uri="{FF2B5EF4-FFF2-40B4-BE49-F238E27FC236}">
                <a16:creationId xmlns:a16="http://schemas.microsoft.com/office/drawing/2014/main" id="{3736807D-6BB5-4644-A418-6CC35446DCAB}"/>
              </a:ext>
            </a:extLst>
          </p:cNvPr>
          <p:cNvSpPr txBox="1">
            <a:spLocks/>
          </p:cNvSpPr>
          <p:nvPr/>
        </p:nvSpPr>
        <p:spPr>
          <a:xfrm>
            <a:off x="1018151" y="2862950"/>
            <a:ext cx="10493301" cy="99258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GB" sz="1600" dirty="0">
                <a:solidFill>
                  <a:schemeClr val="tx1"/>
                </a:solidFill>
                <a:latin typeface="Segoe UI" panose="020B0502040204020203" pitchFamily="34" charset="0"/>
                <a:cs typeface="Segoe UI" panose="020B0502040204020203" pitchFamily="34" charset="0"/>
              </a:rPr>
              <a:t>Les titres français et allemands sont aussi fréquents, tout comme </a:t>
            </a:r>
            <a:r>
              <a:rPr lang="en-GB" sz="1600" b="1" dirty="0">
                <a:solidFill>
                  <a:schemeClr val="tx1"/>
                </a:solidFill>
                <a:latin typeface="Segoe UI" panose="020B0502040204020203" pitchFamily="34" charset="0"/>
                <a:cs typeface="Segoe UI" panose="020B0502040204020203" pitchFamily="34" charset="0"/>
              </a:rPr>
              <a:t>les livres traduits des pays voisins </a:t>
            </a:r>
            <a:r>
              <a:rPr lang="en-GB" sz="1600" dirty="0">
                <a:solidFill>
                  <a:schemeClr val="tx1"/>
                </a:solidFill>
                <a:latin typeface="Segoe UI" panose="020B0502040204020203" pitchFamily="34" charset="0"/>
                <a:cs typeface="Segoe UI" panose="020B0502040204020203" pitchFamily="34" charset="0"/>
              </a:rPr>
              <a:t>(Estonie et Lituanie en particulier), souvent avec le soutien de leurs institutions pour le livre.</a:t>
            </a:r>
            <a:endParaRPr lang="en-GB" sz="1600" dirty="0">
              <a:solidFill>
                <a:schemeClr val="tx1"/>
              </a:solidFill>
            </a:endParaRPr>
          </a:p>
        </p:txBody>
      </p:sp>
      <p:sp>
        <p:nvSpPr>
          <p:cNvPr id="31" name="Oval 30" descr="Small circle">
            <a:extLst>
              <a:ext uri="{FF2B5EF4-FFF2-40B4-BE49-F238E27FC236}">
                <a16:creationId xmlns:a16="http://schemas.microsoft.com/office/drawing/2014/main" id="{2D1E120D-789D-40E9-84FE-31A45B19C786}"/>
              </a:ext>
            </a:extLst>
          </p:cNvPr>
          <p:cNvSpPr/>
          <p:nvPr/>
        </p:nvSpPr>
        <p:spPr bwMode="blackWhite">
          <a:xfrm>
            <a:off x="557167" y="4256200"/>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17">
            <a:extLst>
              <a:ext uri="{FF2B5EF4-FFF2-40B4-BE49-F238E27FC236}">
                <a16:creationId xmlns:a16="http://schemas.microsoft.com/office/drawing/2014/main" id="{705AC53D-9946-40EA-A407-DD89F2CE9219}"/>
              </a:ext>
            </a:extLst>
          </p:cNvPr>
          <p:cNvSpPr txBox="1">
            <a:spLocks/>
          </p:cNvSpPr>
          <p:nvPr/>
        </p:nvSpPr>
        <p:spPr>
          <a:xfrm>
            <a:off x="1096944" y="4169746"/>
            <a:ext cx="10414507" cy="134188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600" dirty="0">
                <a:solidFill>
                  <a:schemeClr val="tx1"/>
                </a:solidFill>
                <a:latin typeface="Segoe UI" panose="020B0502040204020203" pitchFamily="34" charset="0"/>
                <a:cs typeface="Segoe UI" panose="020B0502040204020203" pitchFamily="34" charset="0"/>
              </a:rPr>
              <a:t>Pour la fiction, les lecteurs suivent souvent </a:t>
            </a:r>
            <a:r>
              <a:rPr lang="en-US" sz="1600" b="1" dirty="0">
                <a:solidFill>
                  <a:schemeClr val="tx1"/>
                </a:solidFill>
                <a:latin typeface="Segoe UI" panose="020B0502040204020203" pitchFamily="34" charset="0"/>
                <a:cs typeface="Segoe UI" panose="020B0502040204020203" pitchFamily="34" charset="0"/>
              </a:rPr>
              <a:t>des traducteurs renommés, </a:t>
            </a:r>
            <a:r>
              <a:rPr lang="en-US" sz="1600" dirty="0">
                <a:solidFill>
                  <a:schemeClr val="tx1"/>
                </a:solidFill>
                <a:latin typeface="Segoe UI" panose="020B0502040204020203" pitchFamily="34" charset="0"/>
                <a:cs typeface="Segoe UI" panose="020B0502040204020203" pitchFamily="34" charset="0"/>
              </a:rPr>
              <a:t>qui ont une certaine liberté pour choisir des titres,</a:t>
            </a:r>
            <a:r>
              <a:rPr lang="en-US" sz="1600" b="1" dirty="0">
                <a:solidFill>
                  <a:schemeClr val="tx1"/>
                </a:solidFill>
                <a:latin typeface="Segoe UI" panose="020B0502040204020203" pitchFamily="34" charset="0"/>
                <a:cs typeface="Segoe UI" panose="020B0502040204020203" pitchFamily="34" charset="0"/>
              </a:rPr>
              <a:t> </a:t>
            </a:r>
            <a:r>
              <a:rPr lang="en-US" sz="1600" dirty="0">
                <a:solidFill>
                  <a:schemeClr val="tx1"/>
                </a:solidFill>
                <a:latin typeface="Segoe UI" panose="020B0502040204020203" pitchFamily="34" charset="0"/>
                <a:cs typeface="Segoe UI" panose="020B0502040204020203" pitchFamily="34" charset="0"/>
              </a:rPr>
              <a:t>toutefois la publication tend à dépendre du soutien financier disponible car les tirages avoisinent habituellement les 1000 exemplaires.</a:t>
            </a:r>
            <a:endParaRPr lang="en-US" sz="16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7975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7121164" cy="640080"/>
          </a:xfrm>
        </p:spPr>
        <p:txBody>
          <a:bodyPr>
            <a:noAutofit/>
          </a:bodyPr>
          <a:lstStyle/>
          <a:p>
            <a:r>
              <a:rPr lang="en-US" b="1" dirty="0">
                <a:solidFill>
                  <a:schemeClr val="tx1"/>
                </a:solidFill>
                <a:latin typeface="Segoe UI Light" panose="020B0502040204020203" pitchFamily="34" charset="0"/>
                <a:cs typeface="Segoe UI Light" panose="020B0502040204020203" pitchFamily="34" charset="0"/>
              </a:rPr>
              <a:t>La littérature et le marché du livre en Lettonie</a:t>
            </a:r>
          </a:p>
        </p:txBody>
      </p:sp>
      <p:sp>
        <p:nvSpPr>
          <p:cNvPr id="7" name="Oval 6" descr="Small circle">
            <a:extLst>
              <a:ext uri="{FF2B5EF4-FFF2-40B4-BE49-F238E27FC236}">
                <a16:creationId xmlns:a16="http://schemas.microsoft.com/office/drawing/2014/main" id="{C264D343-7975-4721-B450-FFCF8FF37883}"/>
              </a:ext>
            </a:extLst>
          </p:cNvPr>
          <p:cNvSpPr/>
          <p:nvPr/>
        </p:nvSpPr>
        <p:spPr bwMode="blackWhite">
          <a:xfrm>
            <a:off x="592850" y="1676464"/>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17">
            <a:extLst>
              <a:ext uri="{FF2B5EF4-FFF2-40B4-BE49-F238E27FC236}">
                <a16:creationId xmlns:a16="http://schemas.microsoft.com/office/drawing/2014/main" id="{F9E669E9-64CA-4241-A040-2DFBC2E32685}"/>
              </a:ext>
            </a:extLst>
          </p:cNvPr>
          <p:cNvSpPr txBox="1">
            <a:spLocks/>
          </p:cNvSpPr>
          <p:nvPr/>
        </p:nvSpPr>
        <p:spPr>
          <a:xfrm>
            <a:off x="1148500" y="1639140"/>
            <a:ext cx="9180488" cy="75595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600" dirty="0">
                <a:solidFill>
                  <a:schemeClr val="tx1"/>
                </a:solidFill>
                <a:latin typeface="Segoe UI" panose="020B0502040204020203" pitchFamily="34" charset="0"/>
                <a:cs typeface="Segoe UI" panose="020B0502040204020203" pitchFamily="34" charset="0"/>
              </a:rPr>
              <a:t>Le marché du livre letton est </a:t>
            </a:r>
            <a:r>
              <a:rPr lang="en-US" sz="1600" b="1" dirty="0">
                <a:solidFill>
                  <a:schemeClr val="tx1"/>
                </a:solidFill>
                <a:latin typeface="Segoe UI" panose="020B0502040204020203" pitchFamily="34" charset="0"/>
                <a:cs typeface="Segoe UI" panose="020B0502040204020203" pitchFamily="34" charset="0"/>
              </a:rPr>
              <a:t>petit mais dynamique</a:t>
            </a:r>
            <a:r>
              <a:rPr lang="en-US" sz="1600" dirty="0">
                <a:solidFill>
                  <a:schemeClr val="tx1"/>
                </a:solidFill>
                <a:latin typeface="Segoe UI" panose="020B0502040204020203" pitchFamily="34" charset="0"/>
                <a:cs typeface="Segoe UI" panose="020B0502040204020203" pitchFamily="34" charset="0"/>
              </a:rPr>
              <a:t>, et les auteurs nationaux en représentent </a:t>
            </a:r>
            <a:r>
              <a:rPr lang="en-US" sz="1600" dirty="0" err="1">
                <a:solidFill>
                  <a:schemeClr val="tx1"/>
                </a:solidFill>
                <a:latin typeface="Segoe UI" panose="020B0502040204020203" pitchFamily="34" charset="0"/>
                <a:cs typeface="Segoe UI" panose="020B0502040204020203" pitchFamily="34" charset="0"/>
              </a:rPr>
              <a:t>une</a:t>
            </a:r>
            <a:r>
              <a:rPr lang="en-US" sz="1600" dirty="0">
                <a:solidFill>
                  <a:schemeClr val="tx1"/>
                </a:solidFill>
                <a:latin typeface="Segoe UI" panose="020B0502040204020203" pitchFamily="34" charset="0"/>
                <a:cs typeface="Segoe UI" panose="020B0502040204020203" pitchFamily="34" charset="0"/>
              </a:rPr>
              <a:t> part grandissante.</a:t>
            </a:r>
          </a:p>
        </p:txBody>
      </p:sp>
      <p:sp>
        <p:nvSpPr>
          <p:cNvPr id="12" name="Oval 11" descr="Small circle">
            <a:extLst>
              <a:ext uri="{FF2B5EF4-FFF2-40B4-BE49-F238E27FC236}">
                <a16:creationId xmlns:a16="http://schemas.microsoft.com/office/drawing/2014/main" id="{46A40C2C-C01E-44E4-8A9C-120A049C1893}"/>
              </a:ext>
            </a:extLst>
          </p:cNvPr>
          <p:cNvSpPr/>
          <p:nvPr/>
        </p:nvSpPr>
        <p:spPr bwMode="blackWhite">
          <a:xfrm>
            <a:off x="590322" y="2812676"/>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descr="Small circle">
            <a:extLst>
              <a:ext uri="{FF2B5EF4-FFF2-40B4-BE49-F238E27FC236}">
                <a16:creationId xmlns:a16="http://schemas.microsoft.com/office/drawing/2014/main" id="{B7E9CBFA-2236-46A8-9BF0-0BC8D312101B}"/>
              </a:ext>
            </a:extLst>
          </p:cNvPr>
          <p:cNvSpPr/>
          <p:nvPr/>
        </p:nvSpPr>
        <p:spPr bwMode="blackWhite">
          <a:xfrm>
            <a:off x="590321" y="394722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ontent Placeholder 17">
            <a:extLst>
              <a:ext uri="{FF2B5EF4-FFF2-40B4-BE49-F238E27FC236}">
                <a16:creationId xmlns:a16="http://schemas.microsoft.com/office/drawing/2014/main" id="{811A71CC-9EF9-40A2-8139-39F1C041A067}"/>
              </a:ext>
            </a:extLst>
          </p:cNvPr>
          <p:cNvSpPr txBox="1">
            <a:spLocks/>
          </p:cNvSpPr>
          <p:nvPr/>
        </p:nvSpPr>
        <p:spPr>
          <a:xfrm>
            <a:off x="1148501" y="2772045"/>
            <a:ext cx="8611319" cy="95622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600" b="1" dirty="0">
                <a:solidFill>
                  <a:schemeClr val="tx1"/>
                </a:solidFill>
                <a:latin typeface="Segoe UI" panose="020B0502040204020203" pitchFamily="34" charset="0"/>
                <a:cs typeface="Segoe UI" panose="020B0502040204020203" pitchFamily="34" charset="0"/>
              </a:rPr>
              <a:t>Les best-sellers nationaux suivent rarement les tendances générales du </a:t>
            </a:r>
            <a:r>
              <a:rPr lang="en-US" sz="1600" b="1" dirty="0" err="1">
                <a:solidFill>
                  <a:schemeClr val="tx1"/>
                </a:solidFill>
                <a:latin typeface="Segoe UI" panose="020B0502040204020203" pitchFamily="34" charset="0"/>
                <a:cs typeface="Segoe UI" panose="020B0502040204020203" pitchFamily="34" charset="0"/>
              </a:rPr>
              <a:t>marché</a:t>
            </a:r>
            <a:r>
              <a:rPr lang="en-US" sz="1600" b="1" dirty="0">
                <a:solidFill>
                  <a:schemeClr val="tx1"/>
                </a:solidFill>
                <a:latin typeface="Segoe UI" panose="020B0502040204020203" pitchFamily="34" charset="0"/>
                <a:cs typeface="Segoe UI" panose="020B0502040204020203" pitchFamily="34" charset="0"/>
              </a:rPr>
              <a:t>.</a:t>
            </a:r>
            <a:r>
              <a:rPr lang="en-US" sz="1600" dirty="0">
                <a:solidFill>
                  <a:schemeClr val="tx1"/>
                </a:solidFill>
                <a:latin typeface="Segoe UI" panose="020B0502040204020203" pitchFamily="34" charset="0"/>
                <a:cs typeface="Segoe UI" panose="020B0502040204020203" pitchFamily="34" charset="0"/>
              </a:rPr>
              <a:t> Livres de développement personnel, (auto)biographies de célébrités et fictions historiques trustent souvent les meilleures ventes.</a:t>
            </a:r>
          </a:p>
        </p:txBody>
      </p:sp>
      <p:sp>
        <p:nvSpPr>
          <p:cNvPr id="20" name="Content Placeholder 17">
            <a:extLst>
              <a:ext uri="{FF2B5EF4-FFF2-40B4-BE49-F238E27FC236}">
                <a16:creationId xmlns:a16="http://schemas.microsoft.com/office/drawing/2014/main" id="{28A8071A-7BF4-4662-BD6D-11501067F932}"/>
              </a:ext>
            </a:extLst>
          </p:cNvPr>
          <p:cNvSpPr txBox="1">
            <a:spLocks/>
          </p:cNvSpPr>
          <p:nvPr/>
        </p:nvSpPr>
        <p:spPr>
          <a:xfrm>
            <a:off x="1148500" y="3903638"/>
            <a:ext cx="8611318" cy="75595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600" dirty="0">
                <a:solidFill>
                  <a:schemeClr val="tx1"/>
                </a:solidFill>
                <a:latin typeface="Segoe UI" panose="020B0502040204020203" pitchFamily="34" charset="0"/>
                <a:cs typeface="Segoe UI" panose="020B0502040204020203" pitchFamily="34" charset="0"/>
              </a:rPr>
              <a:t>La fiction, la littérature académique (études, recherches) et la poésie des auteurs lettons sont généralement </a:t>
            </a:r>
            <a:r>
              <a:rPr lang="en-US" sz="1600" b="1" dirty="0">
                <a:solidFill>
                  <a:schemeClr val="tx1"/>
                </a:solidFill>
                <a:latin typeface="Segoe UI" panose="020B0502040204020203" pitchFamily="34" charset="0"/>
                <a:cs typeface="Segoe UI" panose="020B0502040204020203" pitchFamily="34" charset="0"/>
              </a:rPr>
              <a:t>en partie subventionnées par le State Culture Capital Foundation</a:t>
            </a:r>
            <a:r>
              <a:rPr lang="en-US" sz="1600" dirty="0">
                <a:solidFill>
                  <a:schemeClr val="tx1"/>
                </a:solidFill>
                <a:latin typeface="Segoe UI" panose="020B0502040204020203" pitchFamily="34" charset="0"/>
                <a:cs typeface="Segoe UI" panose="020B0502040204020203" pitchFamily="34" charset="0"/>
              </a:rPr>
              <a:t>.</a:t>
            </a:r>
          </a:p>
        </p:txBody>
      </p:sp>
      <p:sp>
        <p:nvSpPr>
          <p:cNvPr id="22" name="Oval 21" descr="Small circle">
            <a:extLst>
              <a:ext uri="{FF2B5EF4-FFF2-40B4-BE49-F238E27FC236}">
                <a16:creationId xmlns:a16="http://schemas.microsoft.com/office/drawing/2014/main" id="{7F10E273-863E-4DB9-8988-00F427CFB455}"/>
              </a:ext>
            </a:extLst>
          </p:cNvPr>
          <p:cNvSpPr/>
          <p:nvPr/>
        </p:nvSpPr>
        <p:spPr bwMode="blackWhite">
          <a:xfrm>
            <a:off x="590321" y="507384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ontent Placeholder 17">
            <a:extLst>
              <a:ext uri="{FF2B5EF4-FFF2-40B4-BE49-F238E27FC236}">
                <a16:creationId xmlns:a16="http://schemas.microsoft.com/office/drawing/2014/main" id="{AD7D2E60-8D3E-4DE1-A5CF-AD2A6C4924B9}"/>
              </a:ext>
            </a:extLst>
          </p:cNvPr>
          <p:cNvSpPr txBox="1">
            <a:spLocks/>
          </p:cNvSpPr>
          <p:nvPr/>
        </p:nvSpPr>
        <p:spPr>
          <a:xfrm>
            <a:off x="1148499" y="5035231"/>
            <a:ext cx="8611319" cy="107195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600" dirty="0">
                <a:solidFill>
                  <a:schemeClr val="tx1"/>
                </a:solidFill>
                <a:latin typeface="Segoe UI" panose="020B0502040204020203" pitchFamily="34" charset="0"/>
                <a:cs typeface="Segoe UI" panose="020B0502040204020203" pitchFamily="34" charset="0"/>
              </a:rPr>
              <a:t>La plus grande maison d’édition lettone </a:t>
            </a:r>
            <a:r>
              <a:rPr lang="en-US" sz="1600" noProof="1">
                <a:solidFill>
                  <a:schemeClr val="tx1"/>
                </a:solidFill>
                <a:latin typeface="Segoe UI" panose="020B0502040204020203" pitchFamily="34" charset="0"/>
                <a:cs typeface="Segoe UI" panose="020B0502040204020203" pitchFamily="34" charset="0"/>
              </a:rPr>
              <a:t>Zvaigzne</a:t>
            </a:r>
            <a:r>
              <a:rPr lang="en-US" sz="1600" dirty="0">
                <a:solidFill>
                  <a:schemeClr val="tx1"/>
                </a:solidFill>
                <a:latin typeface="Segoe UI" panose="020B0502040204020203" pitchFamily="34" charset="0"/>
                <a:cs typeface="Segoe UI" panose="020B0502040204020203" pitchFamily="34" charset="0"/>
              </a:rPr>
              <a:t> ABC (publiant plus d’un quart du nombre total de titres) </a:t>
            </a:r>
            <a:r>
              <a:rPr lang="en-US" sz="1600" b="1" dirty="0">
                <a:solidFill>
                  <a:schemeClr val="tx1"/>
                </a:solidFill>
                <a:latin typeface="Segoe UI" panose="020B0502040204020203" pitchFamily="34" charset="0"/>
                <a:cs typeface="Segoe UI" panose="020B0502040204020203" pitchFamily="34" charset="0"/>
              </a:rPr>
              <a:t>possède également une des deux principales chaînes de librairies du pays</a:t>
            </a:r>
            <a:r>
              <a:rPr lang="en-US" sz="1600" dirty="0">
                <a:solidFill>
                  <a:schemeClr val="tx1"/>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84635" y="5369569"/>
            <a:ext cx="11265324" cy="640080"/>
          </a:xfrm>
        </p:spPr>
        <p:txBody>
          <a:bodyPr>
            <a:normAutofit/>
          </a:bodyPr>
          <a:lstStyle/>
          <a:p>
            <a:pPr algn="ctr"/>
            <a:r>
              <a:rPr lang="en-US" sz="2600" b="1" dirty="0">
                <a:solidFill>
                  <a:schemeClr val="tx1"/>
                </a:solidFill>
                <a:latin typeface="Segoe UI Light" panose="020B0502040204020203" pitchFamily="34" charset="0"/>
                <a:cs typeface="Segoe UI Light" panose="020B0502040204020203" pitchFamily="34" charset="0"/>
              </a:rPr>
              <a:t>Pour toute question, contactez-nous à : info@latvianliterature.lv</a:t>
            </a:r>
          </a:p>
        </p:txBody>
      </p:sp>
      <p:sp>
        <p:nvSpPr>
          <p:cNvPr id="3" name="Title 9">
            <a:extLst>
              <a:ext uri="{FF2B5EF4-FFF2-40B4-BE49-F238E27FC236}">
                <a16:creationId xmlns:a16="http://schemas.microsoft.com/office/drawing/2014/main" id="{CC48A061-CBA0-45FD-8BAF-8986FE42EBC3}"/>
              </a:ext>
            </a:extLst>
          </p:cNvPr>
          <p:cNvSpPr txBox="1">
            <a:spLocks/>
          </p:cNvSpPr>
          <p:nvPr/>
        </p:nvSpPr>
        <p:spPr>
          <a:xfrm>
            <a:off x="463338" y="1280300"/>
            <a:ext cx="11265324" cy="64008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a:latin typeface="Segoe UI Light" panose="020B0502040204020203" pitchFamily="34" charset="0"/>
                <a:cs typeface="Segoe UI Light" panose="020B0502040204020203" pitchFamily="34" charset="0"/>
              </a:rPr>
              <a:t>Merci!</a:t>
            </a:r>
          </a:p>
        </p:txBody>
      </p:sp>
      <p:pic>
        <p:nvPicPr>
          <p:cNvPr id="4" name="Picture 3">
            <a:extLst>
              <a:ext uri="{FF2B5EF4-FFF2-40B4-BE49-F238E27FC236}">
                <a16:creationId xmlns:a16="http://schemas.microsoft.com/office/drawing/2014/main" id="{AEA9D35C-6B2C-4B37-AF7F-4A817F0B1534}"/>
              </a:ext>
            </a:extLst>
          </p:cNvPr>
          <p:cNvPicPr>
            <a:picLocks noChangeAspect="1"/>
          </p:cNvPicPr>
          <p:nvPr/>
        </p:nvPicPr>
        <p:blipFill>
          <a:blip r:embed="rId3"/>
          <a:stretch>
            <a:fillRect/>
          </a:stretch>
        </p:blipFill>
        <p:spPr>
          <a:xfrm>
            <a:off x="4215517" y="2382040"/>
            <a:ext cx="4003560" cy="2809114"/>
          </a:xfrm>
          <a:prstGeom prst="rect">
            <a:avLst/>
          </a:prstGeom>
        </p:spPr>
      </p:pic>
    </p:spTree>
    <p:extLst>
      <p:ext uri="{BB962C8B-B14F-4D97-AF65-F5344CB8AC3E}">
        <p14:creationId xmlns:p14="http://schemas.microsoft.com/office/powerpoint/2010/main" val="50359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Segoe UI Light" panose="020B0502040204020203" pitchFamily="34" charset="0"/>
                <a:cs typeface="Segoe UI Light" panose="020B0502040204020203" pitchFamily="34" charset="0"/>
              </a:rPr>
              <a:t>Littérature de fiction en Lettonie</a:t>
            </a:r>
          </a:p>
        </p:txBody>
      </p:sp>
      <p:sp>
        <p:nvSpPr>
          <p:cNvPr id="36" name="Content Placeholder 17"/>
          <p:cNvSpPr txBox="1">
            <a:spLocks/>
          </p:cNvSpPr>
          <p:nvPr/>
        </p:nvSpPr>
        <p:spPr>
          <a:xfrm>
            <a:off x="1056513" y="2844451"/>
            <a:ext cx="4504252" cy="8366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7" name="Oval 26" descr="Small circle">
            <a:extLst>
              <a:ext uri="{FF2B5EF4-FFF2-40B4-BE49-F238E27FC236}">
                <a16:creationId xmlns:a16="http://schemas.microsoft.com/office/drawing/2014/main" id="{5CBE895F-6F1E-46D5-8D98-1147C00AA6FF}"/>
              </a:ext>
            </a:extLst>
          </p:cNvPr>
          <p:cNvSpPr/>
          <p:nvPr/>
        </p:nvSpPr>
        <p:spPr bwMode="blackWhite">
          <a:xfrm>
            <a:off x="590797" y="4637827"/>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17">
            <a:extLst>
              <a:ext uri="{FF2B5EF4-FFF2-40B4-BE49-F238E27FC236}">
                <a16:creationId xmlns:a16="http://schemas.microsoft.com/office/drawing/2014/main" id="{7B434217-553F-4AE2-A1F5-4ADD2293750A}"/>
              </a:ext>
            </a:extLst>
          </p:cNvPr>
          <p:cNvSpPr txBox="1">
            <a:spLocks/>
          </p:cNvSpPr>
          <p:nvPr/>
        </p:nvSpPr>
        <p:spPr>
          <a:xfrm>
            <a:off x="1066038" y="4571824"/>
            <a:ext cx="3106367" cy="169475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fr-FR" sz="1400" b="1" dirty="0">
                <a:latin typeface="Segoe UI "/>
              </a:rPr>
              <a:t>Une série de romans </a:t>
            </a:r>
            <a:r>
              <a:rPr lang="fr-FR" sz="1400" dirty="0">
                <a:latin typeface="Segoe UI "/>
              </a:rPr>
              <a:t>très populaires </a:t>
            </a:r>
            <a:r>
              <a:rPr lang="fr-FR" sz="1400" i="1" dirty="0">
                <a:latin typeface="Segoe UI "/>
              </a:rPr>
              <a:t>We. Latvia. The 20th Century a renouvelé l’intérêt pour les auteurs nationaux dans les années 2010 en se focalisant sur les périodes décisives des 100 dernières années.</a:t>
            </a:r>
            <a:br>
              <a:rPr lang="fr-FR" sz="1400" dirty="0">
                <a:latin typeface="Segoe UI "/>
              </a:rPr>
            </a:br>
            <a:endParaRPr lang="en-US" sz="1400" dirty="0">
              <a:solidFill>
                <a:prstClr val="black">
                  <a:lumMod val="75000"/>
                  <a:lumOff val="25000"/>
                </a:prstClr>
              </a:solidFill>
              <a:latin typeface="Segoe UI "/>
              <a:cs typeface="Segoe UI"/>
            </a:endParaRPr>
          </a:p>
        </p:txBody>
      </p:sp>
      <p:sp>
        <p:nvSpPr>
          <p:cNvPr id="42" name="Oval 41" descr="Small circle">
            <a:extLst>
              <a:ext uri="{FF2B5EF4-FFF2-40B4-BE49-F238E27FC236}">
                <a16:creationId xmlns:a16="http://schemas.microsoft.com/office/drawing/2014/main" id="{FF4C7179-FBE3-4EAF-8CCA-9D64D5307913}"/>
              </a:ext>
            </a:extLst>
          </p:cNvPr>
          <p:cNvSpPr/>
          <p:nvPr/>
        </p:nvSpPr>
        <p:spPr bwMode="blackWhite">
          <a:xfrm>
            <a:off x="4276737" y="465091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17">
            <a:extLst>
              <a:ext uri="{FF2B5EF4-FFF2-40B4-BE49-F238E27FC236}">
                <a16:creationId xmlns:a16="http://schemas.microsoft.com/office/drawing/2014/main" id="{EEB7E255-0D31-4160-8E26-A5E946191AE4}"/>
              </a:ext>
            </a:extLst>
          </p:cNvPr>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400" noProof="1">
                <a:solidFill>
                  <a:prstClr val="black">
                    <a:lumMod val="75000"/>
                    <a:lumOff val="25000"/>
                  </a:prstClr>
                </a:solidFill>
                <a:latin typeface="Segoe UI "/>
                <a:cs typeface="Segoe UI" panose="020B0502040204020203" pitchFamily="34" charset="0"/>
              </a:rPr>
              <a:t>Plusieurs </a:t>
            </a:r>
            <a:r>
              <a:rPr lang="en-US" sz="1400" b="1" noProof="1">
                <a:latin typeface="Segoe UI "/>
              </a:rPr>
              <a:t>premiers romans très en vue se déroulant dans la Lettonie post-soviétique </a:t>
            </a:r>
            <a:r>
              <a:rPr lang="en-US" sz="1400" noProof="1">
                <a:solidFill>
                  <a:prstClr val="black">
                    <a:lumMod val="75000"/>
                    <a:lumOff val="25000"/>
                  </a:prstClr>
                </a:solidFill>
                <a:latin typeface="Segoe UI "/>
                <a:cs typeface="Segoe UI" panose="020B0502040204020203" pitchFamily="34" charset="0"/>
              </a:rPr>
              <a:t>(</a:t>
            </a:r>
            <a:r>
              <a:rPr lang="en-US" sz="1400" i="1" noProof="1">
                <a:solidFill>
                  <a:prstClr val="black">
                    <a:lumMod val="75000"/>
                    <a:lumOff val="25000"/>
                  </a:prstClr>
                </a:solidFill>
                <a:latin typeface="Segoe UI "/>
                <a:cs typeface="Segoe UI" panose="020B0502040204020203" pitchFamily="34" charset="0"/>
              </a:rPr>
              <a:t>Jelgava ’94; Kalendārs mani sauc</a:t>
            </a:r>
            <a:r>
              <a:rPr lang="en-US" sz="1400" noProof="1">
                <a:solidFill>
                  <a:prstClr val="black">
                    <a:lumMod val="75000"/>
                    <a:lumOff val="25000"/>
                  </a:prstClr>
                </a:solidFill>
                <a:latin typeface="Segoe UI "/>
                <a:cs typeface="Segoe UI" panose="020B0502040204020203" pitchFamily="34" charset="0"/>
              </a:rPr>
              <a:t>) ont rendu ces auteurs très célèbres</a:t>
            </a:r>
            <a:r>
              <a:rPr lang="en-US" sz="1400" noProof="1">
                <a:solidFill>
                  <a:prstClr val="black">
                    <a:lumMod val="75000"/>
                    <a:lumOff val="25000"/>
                  </a:prstClr>
                </a:solidFill>
                <a:cs typeface="Segoe UI" panose="020B0502040204020203" pitchFamily="34" charset="0"/>
              </a:rPr>
              <a:t>.</a:t>
            </a:r>
          </a:p>
        </p:txBody>
      </p:sp>
      <p:sp>
        <p:nvSpPr>
          <p:cNvPr id="46" name="Oval 45" descr="Small circle">
            <a:extLst>
              <a:ext uri="{FF2B5EF4-FFF2-40B4-BE49-F238E27FC236}">
                <a16:creationId xmlns:a16="http://schemas.microsoft.com/office/drawing/2014/main" id="{25D830EA-75EE-4243-A9F1-DD1DF33DC491}"/>
              </a:ext>
            </a:extLst>
          </p:cNvPr>
          <p:cNvSpPr/>
          <p:nvPr/>
        </p:nvSpPr>
        <p:spPr bwMode="blackWhite">
          <a:xfrm>
            <a:off x="7949007" y="465091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ntent Placeholder 17">
            <a:extLst>
              <a:ext uri="{FF2B5EF4-FFF2-40B4-BE49-F238E27FC236}">
                <a16:creationId xmlns:a16="http://schemas.microsoft.com/office/drawing/2014/main" id="{A60094FB-6BFB-4B4A-8DCB-20AD11C084AE}"/>
              </a:ext>
            </a:extLst>
          </p:cNvPr>
          <p:cNvSpPr txBox="1">
            <a:spLocks/>
          </p:cNvSpPr>
          <p:nvPr/>
        </p:nvSpPr>
        <p:spPr>
          <a:xfrm>
            <a:off x="8429668" y="4571823"/>
            <a:ext cx="3018993" cy="122497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400" b="1" dirty="0">
                <a:solidFill>
                  <a:prstClr val="black">
                    <a:lumMod val="75000"/>
                    <a:lumOff val="25000"/>
                  </a:prstClr>
                </a:solidFill>
                <a:latin typeface="Segoe UI" panose="020B0502040204020203" pitchFamily="34" charset="0"/>
                <a:cs typeface="Segoe UI" panose="020B0502040204020203" pitchFamily="34" charset="0"/>
              </a:rPr>
              <a:t>Les nouvelles </a:t>
            </a:r>
            <a:r>
              <a:rPr lang="en-US" sz="1400" dirty="0">
                <a:solidFill>
                  <a:prstClr val="black">
                    <a:lumMod val="75000"/>
                    <a:lumOff val="25000"/>
                  </a:prstClr>
                </a:solidFill>
                <a:latin typeface="Segoe UI" panose="020B0502040204020203" pitchFamily="34" charset="0"/>
                <a:cs typeface="Segoe UI" panose="020B0502040204020203" pitchFamily="34" charset="0"/>
              </a:rPr>
              <a:t>sont toujours populaires auprès des lecteurs, même si elles tendent à montrer les faces sombres de la vie quotidienne.</a:t>
            </a:r>
          </a:p>
        </p:txBody>
      </p:sp>
      <p:pic>
        <p:nvPicPr>
          <p:cNvPr id="5" name="Picture 4">
            <a:extLst>
              <a:ext uri="{FF2B5EF4-FFF2-40B4-BE49-F238E27FC236}">
                <a16:creationId xmlns:a16="http://schemas.microsoft.com/office/drawing/2014/main" id="{DDF359C8-F7D3-40D0-8DFA-FBB9AC7C8CAF}"/>
              </a:ext>
            </a:extLst>
          </p:cNvPr>
          <p:cNvPicPr>
            <a:picLocks noChangeAspect="1"/>
          </p:cNvPicPr>
          <p:nvPr/>
        </p:nvPicPr>
        <p:blipFill>
          <a:blip r:embed="rId2"/>
          <a:stretch>
            <a:fillRect/>
          </a:stretch>
        </p:blipFill>
        <p:spPr>
          <a:xfrm>
            <a:off x="4276737" y="1457131"/>
            <a:ext cx="3507534" cy="2536371"/>
          </a:xfrm>
          <a:prstGeom prst="rect">
            <a:avLst/>
          </a:prstGeom>
        </p:spPr>
      </p:pic>
      <p:pic>
        <p:nvPicPr>
          <p:cNvPr id="7" name="Picture 6">
            <a:extLst>
              <a:ext uri="{FF2B5EF4-FFF2-40B4-BE49-F238E27FC236}">
                <a16:creationId xmlns:a16="http://schemas.microsoft.com/office/drawing/2014/main" id="{6762B45E-01CA-4358-8139-01A7EB5E169A}"/>
              </a:ext>
            </a:extLst>
          </p:cNvPr>
          <p:cNvPicPr>
            <a:picLocks noChangeAspect="1"/>
          </p:cNvPicPr>
          <p:nvPr/>
        </p:nvPicPr>
        <p:blipFill>
          <a:blip r:embed="rId3"/>
          <a:stretch>
            <a:fillRect/>
          </a:stretch>
        </p:blipFill>
        <p:spPr>
          <a:xfrm>
            <a:off x="8780989" y="1457131"/>
            <a:ext cx="1884688" cy="2870358"/>
          </a:xfrm>
          <a:prstGeom prst="rect">
            <a:avLst/>
          </a:prstGeom>
          <a:solidFill>
            <a:schemeClr val="bg1"/>
          </a:solidFill>
        </p:spPr>
      </p:pic>
      <p:pic>
        <p:nvPicPr>
          <p:cNvPr id="9" name="Picture 8">
            <a:extLst>
              <a:ext uri="{FF2B5EF4-FFF2-40B4-BE49-F238E27FC236}">
                <a16:creationId xmlns:a16="http://schemas.microsoft.com/office/drawing/2014/main" id="{2EB7B774-878D-4CD2-9E34-73EAB3579F56}"/>
              </a:ext>
            </a:extLst>
          </p:cNvPr>
          <p:cNvPicPr>
            <a:picLocks noChangeAspect="1"/>
          </p:cNvPicPr>
          <p:nvPr/>
        </p:nvPicPr>
        <p:blipFill>
          <a:blip r:embed="rId4"/>
          <a:stretch>
            <a:fillRect/>
          </a:stretch>
        </p:blipFill>
        <p:spPr>
          <a:xfrm>
            <a:off x="1307946" y="1457131"/>
            <a:ext cx="1972073" cy="2870359"/>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latin typeface="Segoe UI Light" panose="020B0502040204020203" pitchFamily="34" charset="0"/>
                <a:cs typeface="Segoe UI Light" panose="020B0502040204020203" pitchFamily="34" charset="0"/>
              </a:rPr>
              <a:t>La littérature grand public en Lettonie</a:t>
            </a:r>
          </a:p>
        </p:txBody>
      </p:sp>
      <p:sp>
        <p:nvSpPr>
          <p:cNvPr id="9" name="Oval 8" descr="Small circle">
            <a:extLst>
              <a:ext uri="{FF2B5EF4-FFF2-40B4-BE49-F238E27FC236}">
                <a16:creationId xmlns:a16="http://schemas.microsoft.com/office/drawing/2014/main" id="{62EA5028-F4EE-4E49-A93F-5237CF2F524C}"/>
              </a:ext>
            </a:extLst>
          </p:cNvPr>
          <p:cNvSpPr/>
          <p:nvPr/>
        </p:nvSpPr>
        <p:spPr bwMode="blackWhite">
          <a:xfrm>
            <a:off x="592850" y="1676464"/>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7">
            <a:extLst>
              <a:ext uri="{FF2B5EF4-FFF2-40B4-BE49-F238E27FC236}">
                <a16:creationId xmlns:a16="http://schemas.microsoft.com/office/drawing/2014/main" id="{184523CA-C6CC-472C-A9C2-86CF329E86C4}"/>
              </a:ext>
            </a:extLst>
          </p:cNvPr>
          <p:cNvSpPr txBox="1">
            <a:spLocks/>
          </p:cNvSpPr>
          <p:nvPr/>
        </p:nvSpPr>
        <p:spPr>
          <a:xfrm>
            <a:off x="1148500" y="1601816"/>
            <a:ext cx="9180488" cy="75595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Plusieurs </a:t>
            </a:r>
            <a:r>
              <a:rPr lang="en-US" sz="1400" b="1" dirty="0">
                <a:solidFill>
                  <a:prstClr val="black">
                    <a:lumMod val="75000"/>
                    <a:lumOff val="25000"/>
                  </a:prstClr>
                </a:solidFill>
                <a:latin typeface="Segoe UI" panose="020B0502040204020203" pitchFamily="34" charset="0"/>
                <a:cs typeface="Segoe UI" panose="020B0502040204020203" pitchFamily="34" charset="0"/>
              </a:rPr>
              <a:t>romans et séries de romance, extrêmement populaires</a:t>
            </a:r>
            <a:r>
              <a:rPr lang="en-US" sz="1400" dirty="0">
                <a:solidFill>
                  <a:prstClr val="black">
                    <a:lumMod val="75000"/>
                    <a:lumOff val="25000"/>
                  </a:prstClr>
                </a:solidFill>
                <a:latin typeface="Segoe UI" panose="020B0502040204020203" pitchFamily="34" charset="0"/>
                <a:cs typeface="Segoe UI" panose="020B0502040204020203" pitchFamily="34" charset="0"/>
              </a:rPr>
              <a:t>, suivant souvent les tendances générales, ont apporté une nouvelle attention à ce genre qui n’existait pas pendant la période soviétique.</a:t>
            </a:r>
          </a:p>
        </p:txBody>
      </p:sp>
      <p:sp>
        <p:nvSpPr>
          <p:cNvPr id="13" name="Oval 12" descr="Small circle">
            <a:extLst>
              <a:ext uri="{FF2B5EF4-FFF2-40B4-BE49-F238E27FC236}">
                <a16:creationId xmlns:a16="http://schemas.microsoft.com/office/drawing/2014/main" id="{E8EE69B5-C8CA-4E38-8DFD-C5884A63D3D8}"/>
              </a:ext>
            </a:extLst>
          </p:cNvPr>
          <p:cNvSpPr/>
          <p:nvPr/>
        </p:nvSpPr>
        <p:spPr bwMode="blackWhite">
          <a:xfrm>
            <a:off x="590322" y="3064603"/>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descr="Small circle">
            <a:extLst>
              <a:ext uri="{FF2B5EF4-FFF2-40B4-BE49-F238E27FC236}">
                <a16:creationId xmlns:a16="http://schemas.microsoft.com/office/drawing/2014/main" id="{82A363BE-2313-4592-99C1-1A40DDEFEF6A}"/>
              </a:ext>
            </a:extLst>
          </p:cNvPr>
          <p:cNvSpPr/>
          <p:nvPr/>
        </p:nvSpPr>
        <p:spPr bwMode="blackWhite">
          <a:xfrm>
            <a:off x="590323" y="506867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17">
            <a:extLst>
              <a:ext uri="{FF2B5EF4-FFF2-40B4-BE49-F238E27FC236}">
                <a16:creationId xmlns:a16="http://schemas.microsoft.com/office/drawing/2014/main" id="{AB80DA44-B645-44C4-B8EF-298D0F3CDC95}"/>
              </a:ext>
            </a:extLst>
          </p:cNvPr>
          <p:cNvSpPr txBox="1">
            <a:spLocks/>
          </p:cNvSpPr>
          <p:nvPr/>
        </p:nvSpPr>
        <p:spPr>
          <a:xfrm>
            <a:off x="1148502" y="2986649"/>
            <a:ext cx="6249824" cy="151358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La science fiction et la fantasy deviennent de plus en plus </a:t>
            </a:r>
            <a:r>
              <a:rPr lang="en-US" sz="1400" b="1" dirty="0">
                <a:solidFill>
                  <a:prstClr val="black">
                    <a:lumMod val="75000"/>
                    <a:lumOff val="25000"/>
                  </a:prstClr>
                </a:solidFill>
                <a:latin typeface="Segoe UI" panose="020B0502040204020203" pitchFamily="34" charset="0"/>
                <a:cs typeface="Segoe UI" panose="020B0502040204020203" pitchFamily="34" charset="0"/>
              </a:rPr>
              <a:t>populaires parmi les lecteurs de moins de 35 ans</a:t>
            </a:r>
            <a:r>
              <a:rPr lang="en-US" sz="1400" dirty="0">
                <a:solidFill>
                  <a:prstClr val="black">
                    <a:lumMod val="75000"/>
                    <a:lumOff val="25000"/>
                  </a:prstClr>
                </a:solidFill>
                <a:latin typeface="Segoe UI" panose="020B0502040204020203" pitchFamily="34" charset="0"/>
                <a:cs typeface="Segoe UI" panose="020B0502040204020203" pitchFamily="34" charset="0"/>
              </a:rPr>
              <a:t>. Les auteurs nationaux rivalisent bien avec les titres traduits de l’étranger, bien que ne produisant pas de gros succès commerciaux</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sp>
        <p:nvSpPr>
          <p:cNvPr id="19" name="Content Placeholder 17">
            <a:extLst>
              <a:ext uri="{FF2B5EF4-FFF2-40B4-BE49-F238E27FC236}">
                <a16:creationId xmlns:a16="http://schemas.microsoft.com/office/drawing/2014/main" id="{92554A9E-7FB4-4FA2-8B6B-C5B989F414D9}"/>
              </a:ext>
            </a:extLst>
          </p:cNvPr>
          <p:cNvSpPr txBox="1">
            <a:spLocks/>
          </p:cNvSpPr>
          <p:nvPr/>
        </p:nvSpPr>
        <p:spPr>
          <a:xfrm>
            <a:off x="1148502" y="4987767"/>
            <a:ext cx="6249824" cy="11051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Les thrillers ou </a:t>
            </a:r>
            <a:r>
              <a:rPr lang="en-US" sz="1400" b="1" dirty="0">
                <a:solidFill>
                  <a:prstClr val="black">
                    <a:lumMod val="75000"/>
                    <a:lumOff val="25000"/>
                  </a:prstClr>
                </a:solidFill>
                <a:latin typeface="Segoe UI" panose="020B0502040204020203" pitchFamily="34" charset="0"/>
                <a:cs typeface="Segoe UI" panose="020B0502040204020203" pitchFamily="34" charset="0"/>
              </a:rPr>
              <a:t>romans policiers </a:t>
            </a:r>
            <a:r>
              <a:rPr lang="en-US" sz="1400" dirty="0">
                <a:solidFill>
                  <a:prstClr val="black">
                    <a:lumMod val="75000"/>
                    <a:lumOff val="25000"/>
                  </a:prstClr>
                </a:solidFill>
                <a:latin typeface="Segoe UI" panose="020B0502040204020203" pitchFamily="34" charset="0"/>
                <a:cs typeface="Segoe UI" panose="020B0502040204020203" pitchFamily="34" charset="0"/>
              </a:rPr>
              <a:t>nationaux récemment très en vue étaient engagés politiquement. Le genre reste </a:t>
            </a:r>
            <a:r>
              <a:rPr lang="en-US" sz="1400" b="1" dirty="0">
                <a:solidFill>
                  <a:prstClr val="black">
                    <a:lumMod val="75000"/>
                    <a:lumOff val="25000"/>
                  </a:prstClr>
                </a:solidFill>
                <a:latin typeface="Segoe UI" panose="020B0502040204020203" pitchFamily="34" charset="0"/>
                <a:cs typeface="Segoe UI" panose="020B0502040204020203" pitchFamily="34" charset="0"/>
              </a:rPr>
              <a:t>dominé par les romans traduits de l’étranger.</a:t>
            </a:r>
          </a:p>
        </p:txBody>
      </p:sp>
      <p:pic>
        <p:nvPicPr>
          <p:cNvPr id="4" name="Picture 3">
            <a:extLst>
              <a:ext uri="{FF2B5EF4-FFF2-40B4-BE49-F238E27FC236}">
                <a16:creationId xmlns:a16="http://schemas.microsoft.com/office/drawing/2014/main" id="{C44CFCDF-96B2-44BE-9569-7A9C1C3F64C4}"/>
              </a:ext>
            </a:extLst>
          </p:cNvPr>
          <p:cNvPicPr>
            <a:picLocks noChangeAspect="1"/>
          </p:cNvPicPr>
          <p:nvPr/>
        </p:nvPicPr>
        <p:blipFill>
          <a:blip r:embed="rId2"/>
          <a:stretch>
            <a:fillRect/>
          </a:stretch>
        </p:blipFill>
        <p:spPr>
          <a:xfrm>
            <a:off x="8248136" y="2357771"/>
            <a:ext cx="3219187" cy="3927303"/>
          </a:xfrm>
          <a:prstGeom prst="rect">
            <a:avLst/>
          </a:prstGeo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La littérature lettone à l’étranger</a:t>
            </a:r>
            <a:endParaRPr lang="en-US" b="1" dirty="0">
              <a:solidFill>
                <a:schemeClr val="tx1"/>
              </a:solidFill>
              <a:latin typeface="Segoe UI Light" panose="020B0502040204020203" pitchFamily="34" charset="0"/>
              <a:cs typeface="Segoe UI Light" panose="020B0502040204020203" pitchFamily="34" charset="0"/>
            </a:endParaRPr>
          </a:p>
        </p:txBody>
      </p:sp>
      <p:sp>
        <p:nvSpPr>
          <p:cNvPr id="32" name="Oval 31" descr="Small circle">
            <a:extLst>
              <a:ext uri="{FF2B5EF4-FFF2-40B4-BE49-F238E27FC236}">
                <a16:creationId xmlns:a16="http://schemas.microsoft.com/office/drawing/2014/main" id="{FE23E3E5-B6A7-4921-8EA8-24BA45B1B476}"/>
              </a:ext>
            </a:extLst>
          </p:cNvPr>
          <p:cNvSpPr/>
          <p:nvPr/>
        </p:nvSpPr>
        <p:spPr bwMode="blackWhite">
          <a:xfrm>
            <a:off x="590797" y="4637827"/>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17">
            <a:extLst>
              <a:ext uri="{FF2B5EF4-FFF2-40B4-BE49-F238E27FC236}">
                <a16:creationId xmlns:a16="http://schemas.microsoft.com/office/drawing/2014/main" id="{856BE3DB-BE60-4E14-BEA1-0C5A11B71222}"/>
              </a:ext>
            </a:extLst>
          </p:cNvPr>
          <p:cNvSpPr txBox="1">
            <a:spLocks/>
          </p:cNvSpPr>
          <p:nvPr/>
        </p:nvSpPr>
        <p:spPr>
          <a:xfrm>
            <a:off x="1066039" y="4571824"/>
            <a:ext cx="2696774" cy="145986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300" b="1" noProof="1">
                <a:solidFill>
                  <a:schemeClr val="tx1"/>
                </a:solidFill>
                <a:latin typeface="Segoe UI" panose="020B0502040204020203" pitchFamily="34" charset="0"/>
                <a:cs typeface="Segoe UI" panose="020B0502040204020203" pitchFamily="34" charset="0"/>
              </a:rPr>
              <a:t>Mātes piens “Soviet Milk” </a:t>
            </a:r>
            <a:r>
              <a:rPr lang="en-US" sz="1300" noProof="1">
                <a:solidFill>
                  <a:schemeClr val="tx1"/>
                </a:solidFill>
                <a:latin typeface="Segoe UI" panose="020B0502040204020203" pitchFamily="34" charset="0"/>
                <a:cs typeface="Segoe UI" panose="020B0502040204020203" pitchFamily="34" charset="0"/>
              </a:rPr>
              <a:t>de</a:t>
            </a:r>
            <a:r>
              <a:rPr lang="en-US" sz="1300" b="1" noProof="1">
                <a:solidFill>
                  <a:schemeClr val="tx1"/>
                </a:solidFill>
                <a:latin typeface="Segoe UI" panose="020B0502040204020203" pitchFamily="34" charset="0"/>
                <a:cs typeface="Segoe UI" panose="020B0502040204020203" pitchFamily="34" charset="0"/>
              </a:rPr>
              <a:t> </a:t>
            </a:r>
            <a:r>
              <a:rPr lang="en-US" sz="1300" noProof="1">
                <a:solidFill>
                  <a:schemeClr val="tx1"/>
                </a:solidFill>
                <a:latin typeface="Segoe UI" panose="020B0502040204020203" pitchFamily="34" charset="0"/>
                <a:cs typeface="Segoe UI" panose="020B0502040204020203" pitchFamily="34" charset="0"/>
              </a:rPr>
              <a:t>N</a:t>
            </a:r>
            <a:r>
              <a:rPr lang="en-US" sz="1300" noProof="1">
                <a:solidFill>
                  <a:prstClr val="black">
                    <a:lumMod val="75000"/>
                    <a:lumOff val="25000"/>
                  </a:prstClr>
                </a:solidFill>
                <a:latin typeface="Segoe UI" panose="020B0502040204020203" pitchFamily="34" charset="0"/>
                <a:cs typeface="Segoe UI" panose="020B0502040204020203" pitchFamily="34" charset="0"/>
              </a:rPr>
              <a:t>ora Ikstena a été un succès pionnier, ouvrant les portes à d’autres langues et permettant aux auteurs lettons de se distinguer.</a:t>
            </a:r>
            <a:endParaRPr lang="en-US" sz="1300" noProof="1">
              <a:solidFill>
                <a:prstClr val="black">
                  <a:lumMod val="75000"/>
                  <a:lumOff val="25000"/>
                </a:prstClr>
              </a:solidFill>
              <a:cs typeface="Segoe UI"/>
            </a:endParaRPr>
          </a:p>
        </p:txBody>
      </p:sp>
      <p:sp>
        <p:nvSpPr>
          <p:cNvPr id="36" name="Oval 35" descr="Small circle">
            <a:extLst>
              <a:ext uri="{FF2B5EF4-FFF2-40B4-BE49-F238E27FC236}">
                <a16:creationId xmlns:a16="http://schemas.microsoft.com/office/drawing/2014/main" id="{E01FE45F-1285-4E57-9D26-642C43DC32C7}"/>
              </a:ext>
            </a:extLst>
          </p:cNvPr>
          <p:cNvSpPr/>
          <p:nvPr/>
        </p:nvSpPr>
        <p:spPr bwMode="blackWhite">
          <a:xfrm>
            <a:off x="8224270" y="4614964"/>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ntent Placeholder 17">
            <a:extLst>
              <a:ext uri="{FF2B5EF4-FFF2-40B4-BE49-F238E27FC236}">
                <a16:creationId xmlns:a16="http://schemas.microsoft.com/office/drawing/2014/main" id="{06838372-BEAA-4374-8D4F-C330235DE974}"/>
              </a:ext>
            </a:extLst>
          </p:cNvPr>
          <p:cNvSpPr txBox="1">
            <a:spLocks/>
          </p:cNvSpPr>
          <p:nvPr/>
        </p:nvSpPr>
        <p:spPr>
          <a:xfrm>
            <a:off x="8695388" y="4535876"/>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300" dirty="0">
                <a:solidFill>
                  <a:prstClr val="black">
                    <a:lumMod val="75000"/>
                    <a:lumOff val="25000"/>
                  </a:prstClr>
                </a:solidFill>
                <a:latin typeface="Segoe UI" panose="020B0502040204020203" pitchFamily="34" charset="0"/>
                <a:cs typeface="Segoe UI" panose="020B0502040204020203" pitchFamily="34" charset="0"/>
              </a:rPr>
              <a:t>Les romans ayant reçu le Prix de l’Union européenne ont été </a:t>
            </a:r>
            <a:r>
              <a:rPr lang="en-US" sz="1300" b="1" dirty="0">
                <a:solidFill>
                  <a:prstClr val="black">
                    <a:lumMod val="75000"/>
                    <a:lumOff val="25000"/>
                  </a:prstClr>
                </a:solidFill>
                <a:latin typeface="Segoe UI" panose="020B0502040204020203" pitchFamily="34" charset="0"/>
                <a:cs typeface="Segoe UI" panose="020B0502040204020203" pitchFamily="34" charset="0"/>
              </a:rPr>
              <a:t>largement traduits</a:t>
            </a:r>
            <a:r>
              <a:rPr lang="en-US" sz="1300" dirty="0">
                <a:solidFill>
                  <a:prstClr val="black">
                    <a:lumMod val="75000"/>
                    <a:lumOff val="25000"/>
                  </a:prstClr>
                </a:solidFill>
                <a:latin typeface="Segoe UI" panose="020B0502040204020203" pitchFamily="34" charset="0"/>
                <a:cs typeface="Segoe UI" panose="020B0502040204020203" pitchFamily="34" charset="0"/>
              </a:rPr>
              <a:t>, obtenant de bonnes critiques internationales.</a:t>
            </a:r>
          </a:p>
        </p:txBody>
      </p:sp>
      <p:sp>
        <p:nvSpPr>
          <p:cNvPr id="40" name="Oval 39" descr="Small circle">
            <a:extLst>
              <a:ext uri="{FF2B5EF4-FFF2-40B4-BE49-F238E27FC236}">
                <a16:creationId xmlns:a16="http://schemas.microsoft.com/office/drawing/2014/main" id="{CDABC7B6-8ECF-4817-8188-6C13DCC6CC33}"/>
              </a:ext>
            </a:extLst>
          </p:cNvPr>
          <p:cNvSpPr/>
          <p:nvPr/>
        </p:nvSpPr>
        <p:spPr bwMode="blackWhite">
          <a:xfrm>
            <a:off x="4375330" y="4614965"/>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17">
            <a:extLst>
              <a:ext uri="{FF2B5EF4-FFF2-40B4-BE49-F238E27FC236}">
                <a16:creationId xmlns:a16="http://schemas.microsoft.com/office/drawing/2014/main" id="{CBF4276F-9B38-40C9-8085-390818DAC2AD}"/>
              </a:ext>
            </a:extLst>
          </p:cNvPr>
          <p:cNvSpPr txBox="1">
            <a:spLocks/>
          </p:cNvSpPr>
          <p:nvPr/>
        </p:nvSpPr>
        <p:spPr>
          <a:xfrm>
            <a:off x="4855991" y="4535876"/>
            <a:ext cx="3018993" cy="149580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300" dirty="0">
                <a:solidFill>
                  <a:prstClr val="black">
                    <a:lumMod val="75000"/>
                    <a:lumOff val="25000"/>
                  </a:prstClr>
                </a:solidFill>
                <a:latin typeface="Segoe UI" panose="020B0502040204020203" pitchFamily="34" charset="0"/>
                <a:cs typeface="Segoe UI" panose="020B0502040204020203" pitchFamily="34" charset="0"/>
              </a:rPr>
              <a:t>L’exportation de la littérature lettone a été aidée par la </a:t>
            </a:r>
            <a:r>
              <a:rPr lang="en-US" sz="1300" b="1" dirty="0">
                <a:solidFill>
                  <a:prstClr val="black">
                    <a:lumMod val="75000"/>
                    <a:lumOff val="25000"/>
                  </a:prstClr>
                </a:solidFill>
                <a:latin typeface="Segoe UI" panose="020B0502040204020203" pitchFamily="34" charset="0"/>
                <a:cs typeface="Segoe UI" panose="020B0502040204020203" pitchFamily="34" charset="0"/>
              </a:rPr>
              <a:t>campagne de promotion </a:t>
            </a:r>
            <a:r>
              <a:rPr lang="en-US" sz="1300" b="1" dirty="0">
                <a:solidFill>
                  <a:schemeClr val="tx1"/>
                </a:solidFill>
                <a:latin typeface="Segoe UI" panose="020B0502040204020203" pitchFamily="34" charset="0"/>
                <a:cs typeface="Segoe UI" panose="020B0502040204020203" pitchFamily="34" charset="0"/>
              </a:rPr>
              <a:t>#Iamintrovert, </a:t>
            </a:r>
            <a:r>
              <a:rPr lang="en-US" sz="1300" dirty="0">
                <a:solidFill>
                  <a:schemeClr val="tx1"/>
                </a:solidFill>
                <a:latin typeface="Segoe UI" panose="020B0502040204020203" pitchFamily="34" charset="0"/>
                <a:cs typeface="Segoe UI" panose="020B0502040204020203" pitchFamily="34" charset="0"/>
              </a:rPr>
              <a:t>le soutien du gouvernement a</a:t>
            </a:r>
            <a:r>
              <a:rPr lang="en-US" sz="1300" dirty="0">
                <a:solidFill>
                  <a:prstClr val="black">
                    <a:lumMod val="75000"/>
                    <a:lumOff val="25000"/>
                  </a:prstClr>
                </a:solidFill>
                <a:latin typeface="Segoe UI" panose="020B0502040204020203" pitchFamily="34" charset="0"/>
                <a:cs typeface="Segoe UI" panose="020B0502040204020203" pitchFamily="34" charset="0"/>
              </a:rPr>
              <a:t>ux éditeurs étrangers et des traducteurs passionnés.</a:t>
            </a:r>
          </a:p>
        </p:txBody>
      </p:sp>
      <p:pic>
        <p:nvPicPr>
          <p:cNvPr id="4" name="Picture 3">
            <a:extLst>
              <a:ext uri="{FF2B5EF4-FFF2-40B4-BE49-F238E27FC236}">
                <a16:creationId xmlns:a16="http://schemas.microsoft.com/office/drawing/2014/main" id="{179BFB4F-8B57-4E2A-8BC6-CEF961470536}"/>
              </a:ext>
            </a:extLst>
          </p:cNvPr>
          <p:cNvPicPr>
            <a:picLocks noChangeAspect="1"/>
          </p:cNvPicPr>
          <p:nvPr/>
        </p:nvPicPr>
        <p:blipFill>
          <a:blip r:embed="rId2"/>
          <a:stretch>
            <a:fillRect/>
          </a:stretch>
        </p:blipFill>
        <p:spPr>
          <a:xfrm>
            <a:off x="8793093" y="1626262"/>
            <a:ext cx="2414628" cy="2414628"/>
          </a:xfrm>
          <a:prstGeom prst="rect">
            <a:avLst/>
          </a:prstGeom>
        </p:spPr>
      </p:pic>
      <p:pic>
        <p:nvPicPr>
          <p:cNvPr id="6" name="Picture 5">
            <a:extLst>
              <a:ext uri="{FF2B5EF4-FFF2-40B4-BE49-F238E27FC236}">
                <a16:creationId xmlns:a16="http://schemas.microsoft.com/office/drawing/2014/main" id="{3BE6EB1F-5770-47C2-9303-F353AD8DDB4C}"/>
              </a:ext>
            </a:extLst>
          </p:cNvPr>
          <p:cNvPicPr>
            <a:picLocks noChangeAspect="1"/>
          </p:cNvPicPr>
          <p:nvPr/>
        </p:nvPicPr>
        <p:blipFill>
          <a:blip r:embed="rId3"/>
          <a:stretch>
            <a:fillRect/>
          </a:stretch>
        </p:blipFill>
        <p:spPr>
          <a:xfrm>
            <a:off x="4375330" y="1626262"/>
            <a:ext cx="3441339" cy="2414629"/>
          </a:xfrm>
          <a:prstGeom prst="rect">
            <a:avLst/>
          </a:prstGeom>
        </p:spPr>
      </p:pic>
      <p:pic>
        <p:nvPicPr>
          <p:cNvPr id="8" name="Picture 7">
            <a:extLst>
              <a:ext uri="{FF2B5EF4-FFF2-40B4-BE49-F238E27FC236}">
                <a16:creationId xmlns:a16="http://schemas.microsoft.com/office/drawing/2014/main" id="{7870D2AE-0993-4BDE-8045-D809612E0226}"/>
              </a:ext>
            </a:extLst>
          </p:cNvPr>
          <p:cNvPicPr>
            <a:picLocks noChangeAspect="1"/>
          </p:cNvPicPr>
          <p:nvPr/>
        </p:nvPicPr>
        <p:blipFill>
          <a:blip r:embed="rId4"/>
          <a:stretch>
            <a:fillRect/>
          </a:stretch>
        </p:blipFill>
        <p:spPr>
          <a:xfrm>
            <a:off x="1456823" y="1626262"/>
            <a:ext cx="1525178" cy="2414629"/>
          </a:xfrm>
          <a:prstGeom prst="rect">
            <a:avLst/>
          </a:prstGeom>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7523835" cy="640080"/>
          </a:xfrm>
        </p:spPr>
        <p:txBody>
          <a:bodyPr>
            <a:normAutofit fontScale="90000"/>
          </a:bodyPr>
          <a:lstStyle/>
          <a:p>
            <a:r>
              <a:rPr lang="en-US" b="1" dirty="0">
                <a:solidFill>
                  <a:schemeClr val="tx1"/>
                </a:solidFill>
              </a:rPr>
              <a:t>Quelques-uns des romans récents les plus populaires</a:t>
            </a:r>
            <a:endParaRPr lang="en-US" b="1" dirty="0">
              <a:solidFill>
                <a:schemeClr val="tx1"/>
              </a:solidFill>
              <a:latin typeface="Segoe UI Light" panose="020B0502040204020203" pitchFamily="34" charset="0"/>
              <a:cs typeface="Segoe UI Light" panose="020B0502040204020203" pitchFamily="34" charset="0"/>
            </a:endParaRPr>
          </a:p>
        </p:txBody>
      </p:sp>
      <p:sp>
        <p:nvSpPr>
          <p:cNvPr id="32" name="Oval 31" descr="Small circle">
            <a:extLst>
              <a:ext uri="{FF2B5EF4-FFF2-40B4-BE49-F238E27FC236}">
                <a16:creationId xmlns:a16="http://schemas.microsoft.com/office/drawing/2014/main" id="{FE23E3E5-B6A7-4921-8EA8-24BA45B1B476}"/>
              </a:ext>
            </a:extLst>
          </p:cNvPr>
          <p:cNvSpPr/>
          <p:nvPr/>
        </p:nvSpPr>
        <p:spPr bwMode="blackWhite">
          <a:xfrm>
            <a:off x="592850" y="1726847"/>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17">
            <a:extLst>
              <a:ext uri="{FF2B5EF4-FFF2-40B4-BE49-F238E27FC236}">
                <a16:creationId xmlns:a16="http://schemas.microsoft.com/office/drawing/2014/main" id="{856BE3DB-BE60-4E14-BEA1-0C5A11B71222}"/>
              </a:ext>
            </a:extLst>
          </p:cNvPr>
          <p:cNvSpPr txBox="1">
            <a:spLocks/>
          </p:cNvSpPr>
          <p:nvPr/>
        </p:nvSpPr>
        <p:spPr>
          <a:xfrm>
            <a:off x="1068092" y="1660844"/>
            <a:ext cx="10531058" cy="132405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1600"/>
              </a:spcAft>
              <a:buNone/>
              <a:defRPr/>
            </a:pPr>
            <a:r>
              <a:rPr lang="en-US" sz="1300" b="1" noProof="1">
                <a:solidFill>
                  <a:schemeClr val="tx1"/>
                </a:solidFill>
                <a:latin typeface="Segoe UI" panose="020B0502040204020203" pitchFamily="34" charset="0"/>
                <a:cs typeface="Segoe UI" panose="020B0502040204020203" pitchFamily="34" charset="0"/>
              </a:rPr>
              <a:t>Andris Kalnozols – </a:t>
            </a:r>
            <a:r>
              <a:rPr lang="en-US" sz="1300" b="1" i="1" noProof="1">
                <a:solidFill>
                  <a:schemeClr val="tx1"/>
                </a:solidFill>
                <a:latin typeface="Segoe UI" panose="020B0502040204020203" pitchFamily="34" charset="0"/>
                <a:cs typeface="Segoe UI" panose="020B0502040204020203" pitchFamily="34" charset="0"/>
              </a:rPr>
              <a:t>Kalendārs mani sauc // Call Me Calendar</a:t>
            </a:r>
            <a:r>
              <a:rPr lang="en-US" sz="1300" b="1" noProof="1">
                <a:solidFill>
                  <a:schemeClr val="tx1"/>
                </a:solidFill>
                <a:latin typeface="Segoe UI" panose="020B0502040204020203" pitchFamily="34" charset="0"/>
                <a:cs typeface="Segoe UI" panose="020B0502040204020203" pitchFamily="34" charset="0"/>
              </a:rPr>
              <a:t> </a:t>
            </a:r>
            <a:br>
              <a:rPr lang="en-US" sz="1300" noProof="1">
                <a:solidFill>
                  <a:prstClr val="black">
                    <a:lumMod val="75000"/>
                    <a:lumOff val="25000"/>
                  </a:prstClr>
                </a:solidFill>
                <a:latin typeface="Segoe UI" panose="020B0502040204020203" pitchFamily="34" charset="0"/>
                <a:cs typeface="Segoe UI" panose="020B0502040204020203" pitchFamily="34" charset="0"/>
              </a:rPr>
            </a:br>
            <a:r>
              <a:rPr lang="en-US" sz="1300" noProof="1">
                <a:solidFill>
                  <a:prstClr val="black">
                    <a:lumMod val="75000"/>
                    <a:lumOff val="25000"/>
                  </a:prstClr>
                </a:solidFill>
                <a:latin typeface="Segoe UI" panose="020B0502040204020203" pitchFamily="34" charset="0"/>
                <a:cs typeface="Segoe UI" panose="020B0502040204020203" pitchFamily="34" charset="0"/>
              </a:rPr>
              <a:t>Décalé et réconfortant, déjà acclamé par la critique, ce livre évoque l’histoire d’un homme ayant des difficultés d’apprentissage, essayant d’améliorer les choses pour les gens de sa ville natale et de réparer son coeur brisé.												             </a:t>
            </a:r>
            <a:r>
              <a:rPr lang="en-US" sz="1100" noProof="1">
                <a:solidFill>
                  <a:prstClr val="black">
                    <a:lumMod val="75000"/>
                    <a:lumOff val="25000"/>
                  </a:prstClr>
                </a:solidFill>
                <a:latin typeface="Segoe UI" panose="020B0502040204020203" pitchFamily="34" charset="0"/>
                <a:cs typeface="Segoe UI" panose="020B0502040204020203" pitchFamily="34" charset="0"/>
              </a:rPr>
              <a:t>Extraits disponibles en français, anglais et espagnol</a:t>
            </a:r>
            <a:br>
              <a:rPr lang="en-US" sz="1100" noProof="1">
                <a:solidFill>
                  <a:prstClr val="black">
                    <a:lumMod val="75000"/>
                    <a:lumOff val="25000"/>
                  </a:prstClr>
                </a:solidFill>
                <a:latin typeface="Segoe UI" panose="020B0502040204020203" pitchFamily="34" charset="0"/>
                <a:cs typeface="Segoe UI" panose="020B0502040204020203" pitchFamily="34" charset="0"/>
              </a:rPr>
            </a:br>
            <a:r>
              <a:rPr lang="en-US" sz="1100" noProof="1">
                <a:solidFill>
                  <a:prstClr val="black">
                    <a:lumMod val="75000"/>
                    <a:lumOff val="25000"/>
                  </a:prstClr>
                </a:solidFill>
                <a:latin typeface="Segoe UI" panose="020B0502040204020203" pitchFamily="34" charset="0"/>
                <a:cs typeface="Segoe UI" panose="020B0502040204020203" pitchFamily="34" charset="0"/>
              </a:rPr>
              <a:t>										          336 pages</a:t>
            </a:r>
            <a:endParaRPr lang="en-US" sz="1100" noProof="1">
              <a:solidFill>
                <a:prstClr val="black">
                  <a:lumMod val="75000"/>
                  <a:lumOff val="25000"/>
                </a:prstClr>
              </a:solidFill>
              <a:cs typeface="Segoe UI"/>
            </a:endParaRPr>
          </a:p>
        </p:txBody>
      </p:sp>
      <p:sp>
        <p:nvSpPr>
          <p:cNvPr id="15" name="Content Placeholder 17">
            <a:extLst>
              <a:ext uri="{FF2B5EF4-FFF2-40B4-BE49-F238E27FC236}">
                <a16:creationId xmlns:a16="http://schemas.microsoft.com/office/drawing/2014/main" id="{6B5C4791-42F7-4761-B834-D234749BFF2D}"/>
              </a:ext>
            </a:extLst>
          </p:cNvPr>
          <p:cNvSpPr txBox="1">
            <a:spLocks/>
          </p:cNvSpPr>
          <p:nvPr/>
        </p:nvSpPr>
        <p:spPr>
          <a:xfrm>
            <a:off x="1068092" y="3211077"/>
            <a:ext cx="10531058" cy="141964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1600"/>
              </a:spcAft>
              <a:buNone/>
              <a:defRPr/>
            </a:pPr>
            <a:r>
              <a:rPr lang="en-US" sz="1300" b="1" noProof="1">
                <a:solidFill>
                  <a:schemeClr val="tx1"/>
                </a:solidFill>
                <a:latin typeface="Segoe UI" panose="020B0502040204020203" pitchFamily="34" charset="0"/>
                <a:cs typeface="Segoe UI" panose="020B0502040204020203" pitchFamily="34" charset="0"/>
              </a:rPr>
              <a:t>Laura Vinogradova – </a:t>
            </a:r>
            <a:r>
              <a:rPr lang="en-US" sz="1300" b="1" i="1" noProof="1">
                <a:solidFill>
                  <a:schemeClr val="tx1"/>
                </a:solidFill>
                <a:latin typeface="Segoe UI" panose="020B0502040204020203" pitchFamily="34" charset="0"/>
                <a:cs typeface="Segoe UI" panose="020B0502040204020203" pitchFamily="34" charset="0"/>
              </a:rPr>
              <a:t>Upe // The River</a:t>
            </a:r>
            <a:br>
              <a:rPr lang="en-US" sz="1300" noProof="1">
                <a:solidFill>
                  <a:prstClr val="black">
                    <a:lumMod val="75000"/>
                    <a:lumOff val="25000"/>
                  </a:prstClr>
                </a:solidFill>
                <a:latin typeface="Segoe UI" panose="020B0502040204020203" pitchFamily="34" charset="0"/>
                <a:cs typeface="Segoe UI" panose="020B0502040204020203" pitchFamily="34" charset="0"/>
              </a:rPr>
            </a:br>
            <a:r>
              <a:rPr lang="en-US" sz="1300" noProof="1">
                <a:solidFill>
                  <a:prstClr val="black">
                    <a:lumMod val="75000"/>
                    <a:lumOff val="25000"/>
                  </a:prstClr>
                </a:solidFill>
                <a:latin typeface="Segoe UI" panose="020B0502040204020203" pitchFamily="34" charset="0"/>
                <a:cs typeface="Segoe UI" panose="020B0502040204020203" pitchFamily="34" charset="0"/>
              </a:rPr>
              <a:t>Ce roman, lauréat du Prix de l’Union européenne, retrace l’histoire d’une jeune femme qui quitte son mari et la Capitale pour essayer de se retrouver, en allant dans la vieille maison de son père décédé au bord de la rivière. En dépit de l’isolement, elle ne peut s’empêcher de s’impliquer dans la vie locale et réalise qu’une vie véritablement solitaire est impossible.									      					 </a:t>
            </a:r>
            <a:r>
              <a:rPr lang="en-US" sz="1100" noProof="1">
                <a:solidFill>
                  <a:prstClr val="black">
                    <a:lumMod val="75000"/>
                    <a:lumOff val="25000"/>
                  </a:prstClr>
                </a:solidFill>
                <a:latin typeface="Segoe UI" panose="020B0502040204020203" pitchFamily="34" charset="0"/>
                <a:cs typeface="Segoe UI" panose="020B0502040204020203" pitchFamily="34" charset="0"/>
              </a:rPr>
              <a:t>Extraits disponibles en anglais</a:t>
            </a:r>
            <a:br>
              <a:rPr lang="en-US" sz="1100" noProof="1">
                <a:solidFill>
                  <a:prstClr val="black">
                    <a:lumMod val="75000"/>
                    <a:lumOff val="25000"/>
                  </a:prstClr>
                </a:solidFill>
                <a:latin typeface="Segoe UI" panose="020B0502040204020203" pitchFamily="34" charset="0"/>
                <a:cs typeface="Segoe UI" panose="020B0502040204020203" pitchFamily="34" charset="0"/>
              </a:rPr>
            </a:br>
            <a:r>
              <a:rPr lang="en-US" sz="1100" noProof="1">
                <a:solidFill>
                  <a:prstClr val="black">
                    <a:lumMod val="75000"/>
                    <a:lumOff val="25000"/>
                  </a:prstClr>
                </a:solidFill>
                <a:latin typeface="Segoe UI" panose="020B0502040204020203" pitchFamily="34" charset="0"/>
                <a:cs typeface="Segoe UI" panose="020B0502040204020203" pitchFamily="34" charset="0"/>
              </a:rPr>
              <a:t>										          112 pages</a:t>
            </a:r>
            <a:endParaRPr lang="en-US" sz="1100" noProof="1">
              <a:solidFill>
                <a:prstClr val="black">
                  <a:lumMod val="75000"/>
                  <a:lumOff val="25000"/>
                </a:prstClr>
              </a:solidFill>
              <a:cs typeface="Segoe UI"/>
            </a:endParaRPr>
          </a:p>
        </p:txBody>
      </p:sp>
      <p:sp>
        <p:nvSpPr>
          <p:cNvPr id="17" name="Oval 16" descr="Small circle">
            <a:extLst>
              <a:ext uri="{FF2B5EF4-FFF2-40B4-BE49-F238E27FC236}">
                <a16:creationId xmlns:a16="http://schemas.microsoft.com/office/drawing/2014/main" id="{1C4F7D0C-CAD1-4242-AA2A-F5AB8CEAAA7B}"/>
              </a:ext>
            </a:extLst>
          </p:cNvPr>
          <p:cNvSpPr/>
          <p:nvPr/>
        </p:nvSpPr>
        <p:spPr bwMode="blackWhite">
          <a:xfrm>
            <a:off x="581556" y="3309674"/>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7">
            <a:extLst>
              <a:ext uri="{FF2B5EF4-FFF2-40B4-BE49-F238E27FC236}">
                <a16:creationId xmlns:a16="http://schemas.microsoft.com/office/drawing/2014/main" id="{9E2BDC87-43F1-44CD-8FD2-36DFAA366637}"/>
              </a:ext>
            </a:extLst>
          </p:cNvPr>
          <p:cNvSpPr txBox="1">
            <a:spLocks/>
          </p:cNvSpPr>
          <p:nvPr/>
        </p:nvSpPr>
        <p:spPr>
          <a:xfrm>
            <a:off x="1139735" y="4761310"/>
            <a:ext cx="10531058" cy="141964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1600"/>
              </a:spcAft>
              <a:buNone/>
              <a:defRPr/>
            </a:pPr>
            <a:r>
              <a:rPr lang="en-US" sz="1300" b="1" noProof="1">
                <a:solidFill>
                  <a:schemeClr val="tx1"/>
                </a:solidFill>
                <a:latin typeface="Segoe UI" panose="020B0502040204020203" pitchFamily="34" charset="0"/>
                <a:cs typeface="Segoe UI" panose="020B0502040204020203" pitchFamily="34" charset="0"/>
              </a:rPr>
              <a:t>Nora Ikstena – </a:t>
            </a:r>
            <a:r>
              <a:rPr lang="en-US" sz="1300" b="1" i="1" noProof="1">
                <a:solidFill>
                  <a:schemeClr val="tx1"/>
                </a:solidFill>
                <a:latin typeface="Segoe UI" panose="020B0502040204020203" pitchFamily="34" charset="0"/>
                <a:cs typeface="Segoe UI" panose="020B0502040204020203" pitchFamily="34" charset="0"/>
              </a:rPr>
              <a:t>Ūdens mirdzēšana // The Shimmering Water</a:t>
            </a:r>
            <a:br>
              <a:rPr lang="en-US" sz="1300" noProof="1">
                <a:solidFill>
                  <a:prstClr val="black">
                    <a:lumMod val="75000"/>
                    <a:lumOff val="25000"/>
                  </a:prstClr>
                </a:solidFill>
                <a:latin typeface="Segoe UI" panose="020B0502040204020203" pitchFamily="34" charset="0"/>
                <a:cs typeface="Segoe UI" panose="020B0502040204020203" pitchFamily="34" charset="0"/>
              </a:rPr>
            </a:br>
            <a:r>
              <a:rPr lang="en-US" sz="1300" noProof="1">
                <a:solidFill>
                  <a:prstClr val="black">
                    <a:lumMod val="75000"/>
                    <a:lumOff val="25000"/>
                  </a:prstClr>
                </a:solidFill>
                <a:latin typeface="Segoe UI" panose="020B0502040204020203" pitchFamily="34" charset="0"/>
                <a:cs typeface="Segoe UI" panose="020B0502040204020203" pitchFamily="34" charset="0"/>
              </a:rPr>
              <a:t>Dans la continuité de l’énorme succès de </a:t>
            </a:r>
            <a:r>
              <a:rPr lang="en-US" sz="1300" i="1" noProof="1">
                <a:solidFill>
                  <a:prstClr val="black">
                    <a:lumMod val="75000"/>
                    <a:lumOff val="25000"/>
                  </a:prstClr>
                </a:solidFill>
                <a:latin typeface="Segoe UI" panose="020B0502040204020203" pitchFamily="34" charset="0"/>
                <a:cs typeface="Segoe UI" panose="020B0502040204020203" pitchFamily="34" charset="0"/>
              </a:rPr>
              <a:t>Soviet Milk</a:t>
            </a:r>
            <a:r>
              <a:rPr lang="en-US" sz="1300" noProof="1">
                <a:solidFill>
                  <a:prstClr val="black">
                    <a:lumMod val="75000"/>
                    <a:lumOff val="25000"/>
                  </a:prstClr>
                </a:solidFill>
                <a:latin typeface="Segoe UI" panose="020B0502040204020203" pitchFamily="34" charset="0"/>
                <a:cs typeface="Segoe UI" panose="020B0502040204020203" pitchFamily="34" charset="0"/>
              </a:rPr>
              <a:t>, finaliste du EBRD Literature Prize 2019, le nouveau roman de Nora Ikstena est beaucoup plus contemplatif et parle de la lutte éternelle et aux multiples facettes des femmes sur cette terre, tentant de découvrir leur vraie place et rôle en ce monde.								  </a:t>
            </a:r>
            <a:r>
              <a:rPr lang="en-US" sz="1100" noProof="1">
                <a:solidFill>
                  <a:prstClr val="black">
                    <a:lumMod val="75000"/>
                    <a:lumOff val="25000"/>
                  </a:prstClr>
                </a:solidFill>
                <a:latin typeface="Segoe UI" panose="020B0502040204020203" pitchFamily="34" charset="0"/>
                <a:cs typeface="Segoe UI" panose="020B0502040204020203" pitchFamily="34" charset="0"/>
              </a:rPr>
              <a:t>Extraits disponibles en anglais</a:t>
            </a:r>
            <a:br>
              <a:rPr lang="en-US" sz="1100" noProof="1">
                <a:solidFill>
                  <a:prstClr val="black">
                    <a:lumMod val="75000"/>
                    <a:lumOff val="25000"/>
                  </a:prstClr>
                </a:solidFill>
                <a:latin typeface="Segoe UI" panose="020B0502040204020203" pitchFamily="34" charset="0"/>
                <a:cs typeface="Segoe UI" panose="020B0502040204020203" pitchFamily="34" charset="0"/>
              </a:rPr>
            </a:br>
            <a:r>
              <a:rPr lang="en-US" sz="1100" noProof="1">
                <a:solidFill>
                  <a:prstClr val="black">
                    <a:lumMod val="75000"/>
                    <a:lumOff val="25000"/>
                  </a:prstClr>
                </a:solidFill>
                <a:latin typeface="Segoe UI" panose="020B0502040204020203" pitchFamily="34" charset="0"/>
                <a:cs typeface="Segoe UI" panose="020B0502040204020203" pitchFamily="34" charset="0"/>
              </a:rPr>
              <a:t>										          160 pages</a:t>
            </a:r>
            <a:endParaRPr lang="en-US" sz="1100" noProof="1">
              <a:solidFill>
                <a:prstClr val="black">
                  <a:lumMod val="75000"/>
                  <a:lumOff val="25000"/>
                </a:prstClr>
              </a:solidFill>
              <a:cs typeface="Segoe UI"/>
            </a:endParaRPr>
          </a:p>
        </p:txBody>
      </p:sp>
      <p:sp>
        <p:nvSpPr>
          <p:cNvPr id="21" name="Oval 20" descr="Small circle">
            <a:extLst>
              <a:ext uri="{FF2B5EF4-FFF2-40B4-BE49-F238E27FC236}">
                <a16:creationId xmlns:a16="http://schemas.microsoft.com/office/drawing/2014/main" id="{416DAEB6-A870-4EEE-A3C3-3DE3A420036A}"/>
              </a:ext>
            </a:extLst>
          </p:cNvPr>
          <p:cNvSpPr/>
          <p:nvPr/>
        </p:nvSpPr>
        <p:spPr bwMode="blackWhite">
          <a:xfrm>
            <a:off x="653199" y="4859907"/>
            <a:ext cx="409838" cy="40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9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chemeClr val="tx1"/>
                </a:solidFill>
                <a:latin typeface="Segoe UI Light" panose="020B0502040204020203" pitchFamily="34" charset="0"/>
                <a:cs typeface="Segoe UI Light" panose="020B0502040204020203" pitchFamily="34" charset="0"/>
              </a:rPr>
              <a:t>La littérature jeunesse en Lettonie</a:t>
            </a:r>
          </a:p>
        </p:txBody>
      </p:sp>
      <p:sp>
        <p:nvSpPr>
          <p:cNvPr id="34" name="Oval 33" descr="Small circle"/>
          <p:cNvSpPr/>
          <p:nvPr/>
        </p:nvSpPr>
        <p:spPr bwMode="blackWhite">
          <a:xfrm>
            <a:off x="648836" y="1779101"/>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17"/>
          <p:cNvSpPr txBox="1">
            <a:spLocks/>
          </p:cNvSpPr>
          <p:nvPr/>
        </p:nvSpPr>
        <p:spPr>
          <a:xfrm>
            <a:off x="1084508" y="1819293"/>
            <a:ext cx="5067477"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Le marché de la littérature jeunesse est souvent </a:t>
            </a:r>
            <a:r>
              <a:rPr lang="en-US" sz="1400" b="1" dirty="0">
                <a:solidFill>
                  <a:schemeClr val="tx1"/>
                </a:solidFill>
                <a:latin typeface="Segoe UI" panose="020B0502040204020203" pitchFamily="34" charset="0"/>
                <a:cs typeface="Segoe UI" panose="020B0502040204020203" pitchFamily="34" charset="0"/>
              </a:rPr>
              <a:t>porté par les illustrateurs</a:t>
            </a:r>
            <a:r>
              <a:rPr lang="en-US" sz="1400" dirty="0">
                <a:solidFill>
                  <a:prstClr val="black">
                    <a:lumMod val="75000"/>
                    <a:lumOff val="25000"/>
                  </a:prstClr>
                </a:solidFill>
                <a:latin typeface="Segoe UI" panose="020B0502040204020203" pitchFamily="34" charset="0"/>
                <a:cs typeface="Segoe UI" panose="020B0502040204020203" pitchFamily="34" charset="0"/>
              </a:rPr>
              <a:t>, avec des auteurs sollicités pour travailler sur les projets.</a:t>
            </a:r>
          </a:p>
        </p:txBody>
      </p:sp>
      <p:sp>
        <p:nvSpPr>
          <p:cNvPr id="37" name="Oval 36" descr="Small circle"/>
          <p:cNvSpPr/>
          <p:nvPr/>
        </p:nvSpPr>
        <p:spPr bwMode="blackWhite">
          <a:xfrm>
            <a:off x="664493" y="305739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ntent Placeholder 17"/>
          <p:cNvSpPr txBox="1">
            <a:spLocks/>
          </p:cNvSpPr>
          <p:nvPr/>
        </p:nvSpPr>
        <p:spPr>
          <a:xfrm>
            <a:off x="1091603" y="3097588"/>
            <a:ext cx="5004396" cy="94854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400" b="1" dirty="0">
                <a:solidFill>
                  <a:schemeClr val="tx1"/>
                </a:solidFill>
                <a:latin typeface="Segoe UI" panose="020B0502040204020203" pitchFamily="34" charset="0"/>
                <a:cs typeface="Segoe UI" panose="020B0502040204020203" pitchFamily="34" charset="0"/>
              </a:rPr>
              <a:t>Plusieurs éditeurs </a:t>
            </a:r>
            <a:r>
              <a:rPr lang="en-US" sz="1400" dirty="0">
                <a:solidFill>
                  <a:prstClr val="black">
                    <a:lumMod val="75000"/>
                    <a:lumOff val="25000"/>
                  </a:prstClr>
                </a:solidFill>
                <a:latin typeface="Segoe UI" panose="020B0502040204020203" pitchFamily="34" charset="0"/>
                <a:cs typeface="Segoe UI" panose="020B0502040204020203" pitchFamily="34" charset="0"/>
              </a:rPr>
              <a:t>couvrent l’ensemble du spectre du livre, depuis le marché grand public jusqu’au marché de niche.</a:t>
            </a:r>
          </a:p>
        </p:txBody>
      </p:sp>
      <p:sp>
        <p:nvSpPr>
          <p:cNvPr id="40" name="Oval 39" descr="Small circle"/>
          <p:cNvSpPr/>
          <p:nvPr/>
        </p:nvSpPr>
        <p:spPr bwMode="blackWhite">
          <a:xfrm>
            <a:off x="664499" y="4351979"/>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17"/>
          <p:cNvSpPr txBox="1">
            <a:spLocks/>
          </p:cNvSpPr>
          <p:nvPr/>
        </p:nvSpPr>
        <p:spPr>
          <a:xfrm>
            <a:off x="1091603" y="4327764"/>
            <a:ext cx="5004396" cy="17720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400" b="1" dirty="0">
                <a:solidFill>
                  <a:schemeClr val="tx1"/>
                </a:solidFill>
                <a:latin typeface="Segoe UI" panose="020B0502040204020203" pitchFamily="34" charset="0"/>
                <a:cs typeface="Segoe UI" panose="020B0502040204020203" pitchFamily="34" charset="0"/>
              </a:rPr>
              <a:t>Des particularités :</a:t>
            </a:r>
            <a:r>
              <a:rPr lang="en-US" sz="1400" b="1" dirty="0">
                <a:solidFill>
                  <a:srgbClr val="D24726"/>
                </a:solidFill>
                <a:latin typeface="Segoe UI" panose="020B0502040204020203" pitchFamily="34" charset="0"/>
                <a:cs typeface="Segoe UI" panose="020B0502040204020203" pitchFamily="34" charset="0"/>
              </a:rPr>
              <a:t> </a:t>
            </a:r>
            <a:br>
              <a:rPr lang="en-US" sz="1400" dirty="0">
                <a:solidFill>
                  <a:prstClr val="black">
                    <a:lumMod val="75000"/>
                    <a:lumOff val="25000"/>
                  </a:prstClr>
                </a:solidFill>
                <a:latin typeface="Segoe UI" panose="020B0502040204020203" pitchFamily="34" charset="0"/>
                <a:cs typeface="Segoe UI" panose="020B0502040204020203" pitchFamily="34" charset="0"/>
              </a:rPr>
            </a:br>
            <a:r>
              <a:rPr lang="en-US" sz="1400" dirty="0">
                <a:solidFill>
                  <a:prstClr val="black">
                    <a:lumMod val="75000"/>
                    <a:lumOff val="25000"/>
                  </a:prstClr>
                </a:solidFill>
                <a:latin typeface="Segoe UI" panose="020B0502040204020203" pitchFamily="34" charset="0"/>
                <a:cs typeface="Segoe UI" panose="020B0502040204020203" pitchFamily="34" charset="0"/>
              </a:rPr>
              <a:t>* Moins de divisions par tranches d’âge; </a:t>
            </a:r>
            <a:br>
              <a:rPr lang="en-US" sz="1400" dirty="0">
                <a:solidFill>
                  <a:prstClr val="black">
                    <a:lumMod val="75000"/>
                    <a:lumOff val="25000"/>
                  </a:prstClr>
                </a:solidFill>
                <a:latin typeface="Segoe UI" panose="020B0502040204020203" pitchFamily="34" charset="0"/>
                <a:cs typeface="Segoe UI" panose="020B0502040204020203" pitchFamily="34" charset="0"/>
              </a:rPr>
            </a:br>
            <a:r>
              <a:rPr lang="en-US" sz="1400" dirty="0">
                <a:solidFill>
                  <a:prstClr val="black">
                    <a:lumMod val="75000"/>
                    <a:lumOff val="25000"/>
                  </a:prstClr>
                </a:solidFill>
                <a:latin typeface="Segoe UI" panose="020B0502040204020203" pitchFamily="34" charset="0"/>
                <a:cs typeface="Segoe UI" panose="020B0502040204020203" pitchFamily="34" charset="0"/>
              </a:rPr>
              <a:t>* La poésie pour enfants est très populaire;</a:t>
            </a:r>
            <a:br>
              <a:rPr lang="en-US" sz="1400" dirty="0">
                <a:solidFill>
                  <a:prstClr val="black">
                    <a:lumMod val="75000"/>
                    <a:lumOff val="25000"/>
                  </a:prstClr>
                </a:solidFill>
                <a:latin typeface="Segoe UI" panose="020B0502040204020203" pitchFamily="34" charset="0"/>
                <a:cs typeface="Segoe UI" panose="020B0502040204020203" pitchFamily="34" charset="0"/>
              </a:rPr>
            </a:br>
            <a:r>
              <a:rPr lang="en-US" sz="1400" dirty="0">
                <a:solidFill>
                  <a:prstClr val="black">
                    <a:lumMod val="75000"/>
                    <a:lumOff val="25000"/>
                  </a:prstClr>
                </a:solidFill>
                <a:latin typeface="Segoe UI" panose="020B0502040204020203" pitchFamily="34" charset="0"/>
                <a:cs typeface="Segoe UI" panose="020B0502040204020203" pitchFamily="34" charset="0"/>
              </a:rPr>
              <a:t>* Des créations originales sont souvent commandées aux poètes.</a:t>
            </a:r>
          </a:p>
        </p:txBody>
      </p:sp>
      <p:pic>
        <p:nvPicPr>
          <p:cNvPr id="6" name="Picture 5">
            <a:extLst>
              <a:ext uri="{FF2B5EF4-FFF2-40B4-BE49-F238E27FC236}">
                <a16:creationId xmlns:a16="http://schemas.microsoft.com/office/drawing/2014/main" id="{438268DC-2BB3-44C1-978F-D6A11105B644}"/>
              </a:ext>
            </a:extLst>
          </p:cNvPr>
          <p:cNvPicPr>
            <a:picLocks noChangeAspect="1"/>
          </p:cNvPicPr>
          <p:nvPr/>
        </p:nvPicPr>
        <p:blipFill>
          <a:blip r:embed="rId2"/>
          <a:stretch>
            <a:fillRect/>
          </a:stretch>
        </p:blipFill>
        <p:spPr>
          <a:xfrm>
            <a:off x="6226633" y="1856618"/>
            <a:ext cx="5413504" cy="3839098"/>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solidFill>
                  <a:schemeClr val="tx1"/>
                </a:solidFill>
                <a:latin typeface="Segoe UI Light" panose="020B0502040204020203" pitchFamily="34" charset="0"/>
                <a:cs typeface="Segoe UI Light" panose="020B0502040204020203" pitchFamily="34" charset="0"/>
              </a:rPr>
              <a:t>Illustrateurs et auteurs de littérature jeunesse</a:t>
            </a:r>
          </a:p>
        </p:txBody>
      </p:sp>
      <p:sp>
        <p:nvSpPr>
          <p:cNvPr id="38" name="Content Placeholder 17"/>
          <p:cNvSpPr txBox="1">
            <a:spLocks/>
          </p:cNvSpPr>
          <p:nvPr/>
        </p:nvSpPr>
        <p:spPr>
          <a:xfrm>
            <a:off x="541609" y="1296100"/>
            <a:ext cx="11149648" cy="6755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000"/>
              </a:spcAft>
              <a:buNone/>
            </a:pPr>
            <a:r>
              <a:rPr lang="en-US" sz="1300" dirty="0">
                <a:solidFill>
                  <a:prstClr val="black">
                    <a:lumMod val="75000"/>
                    <a:lumOff val="25000"/>
                  </a:prstClr>
                </a:solidFill>
                <a:latin typeface="Segoe UI" panose="020B0502040204020203" pitchFamily="34" charset="0"/>
                <a:cs typeface="Segoe UI" panose="020B0502040204020203" pitchFamily="34" charset="0"/>
              </a:rPr>
              <a:t>Au regard du caractère artistique du marché du livre jeunesse letton, </a:t>
            </a:r>
            <a:r>
              <a:rPr lang="en-US" sz="1300" b="1" dirty="0">
                <a:solidFill>
                  <a:schemeClr val="tx1"/>
                </a:solidFill>
                <a:latin typeface="Segoe UI" panose="020B0502040204020203" pitchFamily="34" charset="0"/>
                <a:cs typeface="Segoe UI" panose="020B0502040204020203" pitchFamily="34" charset="0"/>
              </a:rPr>
              <a:t>le travail des illustrateurs </a:t>
            </a:r>
            <a:r>
              <a:rPr lang="en-US" sz="1300" dirty="0">
                <a:solidFill>
                  <a:prstClr val="black">
                    <a:lumMod val="75000"/>
                    <a:lumOff val="25000"/>
                  </a:prstClr>
                </a:solidFill>
                <a:latin typeface="Segoe UI" panose="020B0502040204020203" pitchFamily="34" charset="0"/>
                <a:cs typeface="Segoe UI" panose="020B0502040204020203" pitchFamily="34" charset="0"/>
              </a:rPr>
              <a:t>voyage autant à l’étranger que celui des auteurs.</a:t>
            </a:r>
            <a:endParaRPr lang="en-US" sz="1300" dirty="0">
              <a:latin typeface="Segoe UI" panose="020B0502040204020203" pitchFamily="34" charset="0"/>
              <a:cs typeface="Segoe UI" panose="020B0502040204020203" pitchFamily="34" charset="0"/>
            </a:endParaRPr>
          </a:p>
        </p:txBody>
      </p:sp>
      <p:sp>
        <p:nvSpPr>
          <p:cNvPr id="25" name="Text Box 16" descr="Select me"/>
          <p:cNvSpPr txBox="1"/>
          <p:nvPr/>
        </p:nvSpPr>
        <p:spPr>
          <a:xfrm>
            <a:off x="1046380" y="5344095"/>
            <a:ext cx="1360917" cy="552852"/>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lv-LV" sz="1200" b="1" kern="1000" spc="100" noProof="1">
                <a:ln>
                  <a:noFill/>
                </a:ln>
                <a:effectLst/>
                <a:latin typeface="Segoe UI Semibold" panose="020B0702040204020203" pitchFamily="34" charset="0"/>
                <a:ea typeface="SimHei" panose="02010609060101010101" pitchFamily="49" charset="-122"/>
                <a:cs typeface="Times New Roman" panose="02020603050405020304" pitchFamily="18" charset="0"/>
              </a:rPr>
              <a:t>Anete Melece</a:t>
            </a:r>
          </a:p>
          <a:p>
            <a:pPr marL="0" marR="0" algn="ctr">
              <a:spcBef>
                <a:spcPts val="0"/>
              </a:spcBef>
              <a:spcAft>
                <a:spcPts val="200"/>
              </a:spcAft>
              <a:tabLst>
                <a:tab pos="4931410" algn="l"/>
              </a:tabLst>
            </a:pPr>
            <a:r>
              <a:rPr lang="lv-LV" sz="1200" b="1" kern="1000" spc="100" noProof="1">
                <a:latin typeface="Segoe UI Semibold" panose="020B0702040204020203" pitchFamily="34" charset="0"/>
                <a:ea typeface="SimHei" panose="02010609060101010101" pitchFamily="49" charset="-122"/>
                <a:cs typeface="Times New Roman" panose="02020603050405020304" pitchFamily="18" charset="0"/>
              </a:rPr>
              <a:t>Kiosks</a:t>
            </a:r>
            <a:endParaRPr lang="lv-LV" sz="1200" b="1" kern="1400" noProof="1">
              <a:effectLst/>
              <a:latin typeface="Segoe UI Light" panose="020B0502040204020203" pitchFamily="34" charset="0"/>
              <a:ea typeface="SimHei" panose="02010609060101010101" pitchFamily="49" charset="-122"/>
              <a:cs typeface="Times New Roman" panose="02020603050405020304" pitchFamily="18" charset="0"/>
            </a:endParaRPr>
          </a:p>
        </p:txBody>
      </p:sp>
      <p:sp>
        <p:nvSpPr>
          <p:cNvPr id="26" name="Text Box 16" descr="Select me">
            <a:extLst>
              <a:ext uri="{FF2B5EF4-FFF2-40B4-BE49-F238E27FC236}">
                <a16:creationId xmlns:a16="http://schemas.microsoft.com/office/drawing/2014/main" id="{8DE28616-A861-46F7-8894-C7BBA8981D05}"/>
              </a:ext>
            </a:extLst>
          </p:cNvPr>
          <p:cNvSpPr txBox="1"/>
          <p:nvPr/>
        </p:nvSpPr>
        <p:spPr>
          <a:xfrm>
            <a:off x="3797355" y="5344095"/>
            <a:ext cx="1360917" cy="552852"/>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noProof="1">
                <a:ln>
                  <a:noFill/>
                </a:ln>
                <a:effectLst/>
                <a:latin typeface="Segoe UI Semibold" panose="020B0702040204020203" pitchFamily="34" charset="0"/>
                <a:ea typeface="SimHei" panose="02010609060101010101" pitchFamily="49" charset="-122"/>
                <a:cs typeface="Times New Roman" panose="02020603050405020304" pitchFamily="18" charset="0"/>
              </a:rPr>
              <a:t>Elīna Brasliņa</a:t>
            </a:r>
            <a:endParaRPr lang="lv-LV" sz="1200" b="1" kern="1400" noProof="1">
              <a:effectLst/>
              <a:latin typeface="Segoe UI Light" panose="020B0502040204020203" pitchFamily="34" charset="0"/>
              <a:ea typeface="SimHei" panose="02010609060101010101" pitchFamily="49" charset="-122"/>
              <a:cs typeface="Times New Roman" panose="02020603050405020304" pitchFamily="18" charset="0"/>
            </a:endParaRPr>
          </a:p>
        </p:txBody>
      </p:sp>
      <p:sp>
        <p:nvSpPr>
          <p:cNvPr id="27" name="Text Box 16" descr="Select me">
            <a:extLst>
              <a:ext uri="{FF2B5EF4-FFF2-40B4-BE49-F238E27FC236}">
                <a16:creationId xmlns:a16="http://schemas.microsoft.com/office/drawing/2014/main" id="{28878913-C8C2-400A-9143-32F953E248D3}"/>
              </a:ext>
            </a:extLst>
          </p:cNvPr>
          <p:cNvSpPr txBox="1"/>
          <p:nvPr/>
        </p:nvSpPr>
        <p:spPr>
          <a:xfrm>
            <a:off x="6548331" y="5344095"/>
            <a:ext cx="1360917" cy="552852"/>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noProof="1">
                <a:ln>
                  <a:noFill/>
                </a:ln>
                <a:effectLst/>
                <a:latin typeface="Segoe UI Semibold" panose="020B0702040204020203" pitchFamily="34" charset="0"/>
                <a:ea typeface="SimHei" panose="02010609060101010101" pitchFamily="49" charset="-122"/>
                <a:cs typeface="Times New Roman" panose="02020603050405020304" pitchFamily="18" charset="0"/>
              </a:rPr>
              <a:t>Inese Zandere</a:t>
            </a:r>
          </a:p>
          <a:p>
            <a:pPr marL="0" marR="0" algn="ctr">
              <a:spcBef>
                <a:spcPts val="0"/>
              </a:spcBef>
              <a:spcAft>
                <a:spcPts val="200"/>
              </a:spcAft>
              <a:tabLst>
                <a:tab pos="4931410" algn="l"/>
              </a:tabLst>
            </a:pPr>
            <a:r>
              <a:rPr lang="en-US" sz="1200" b="1" kern="1000" spc="100" noProof="1">
                <a:ln>
                  <a:noFill/>
                </a:ln>
                <a:effectLst/>
                <a:latin typeface="Segoe UI Semibold" panose="020B0702040204020203" pitchFamily="34" charset="0"/>
                <a:ea typeface="SimHei" panose="02010609060101010101" pitchFamily="49" charset="-122"/>
                <a:cs typeface="Times New Roman" panose="02020603050405020304" pitchFamily="18" charset="0"/>
              </a:rPr>
              <a:t>Lupatiņi</a:t>
            </a:r>
            <a:endParaRPr lang="lv-LV" sz="1200" b="1" kern="1400" noProof="1">
              <a:effectLst/>
              <a:latin typeface="Segoe UI Light" panose="020B0502040204020203" pitchFamily="34" charset="0"/>
              <a:ea typeface="SimHei" panose="02010609060101010101" pitchFamily="49" charset="-122"/>
              <a:cs typeface="Times New Roman" panose="02020603050405020304" pitchFamily="18" charset="0"/>
            </a:endParaRPr>
          </a:p>
        </p:txBody>
      </p:sp>
      <p:sp>
        <p:nvSpPr>
          <p:cNvPr id="28" name="Text Box 16" descr="Select me">
            <a:extLst>
              <a:ext uri="{FF2B5EF4-FFF2-40B4-BE49-F238E27FC236}">
                <a16:creationId xmlns:a16="http://schemas.microsoft.com/office/drawing/2014/main" id="{80A44321-2B95-4873-8330-E830D286658C}"/>
              </a:ext>
            </a:extLst>
          </p:cNvPr>
          <p:cNvSpPr txBox="1"/>
          <p:nvPr/>
        </p:nvSpPr>
        <p:spPr>
          <a:xfrm>
            <a:off x="9299307" y="5334764"/>
            <a:ext cx="1360917" cy="552852"/>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noProof="1">
                <a:ln>
                  <a:noFill/>
                </a:ln>
                <a:effectLst/>
                <a:latin typeface="Segoe UI Semibold" panose="020B0702040204020203" pitchFamily="34" charset="0"/>
                <a:ea typeface="SimHei" panose="02010609060101010101" pitchFamily="49" charset="-122"/>
                <a:cs typeface="Times New Roman" panose="02020603050405020304" pitchFamily="18" charset="0"/>
              </a:rPr>
              <a:t>Biki Buki</a:t>
            </a:r>
            <a:endParaRPr lang="lv-LV" sz="1200" b="1" kern="1400" noProof="1">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5" name="Picture 4">
            <a:extLst>
              <a:ext uri="{FF2B5EF4-FFF2-40B4-BE49-F238E27FC236}">
                <a16:creationId xmlns:a16="http://schemas.microsoft.com/office/drawing/2014/main" id="{9B23DA1B-E242-4221-AF9F-EAE51E1811E0}"/>
              </a:ext>
            </a:extLst>
          </p:cNvPr>
          <p:cNvPicPr>
            <a:picLocks noChangeAspect="1"/>
          </p:cNvPicPr>
          <p:nvPr/>
        </p:nvPicPr>
        <p:blipFill>
          <a:blip r:embed="rId2"/>
          <a:stretch>
            <a:fillRect/>
          </a:stretch>
        </p:blipFill>
        <p:spPr>
          <a:xfrm>
            <a:off x="3093994" y="1938227"/>
            <a:ext cx="2940051" cy="2940051"/>
          </a:xfrm>
          <a:prstGeom prst="rect">
            <a:avLst/>
          </a:prstGeom>
        </p:spPr>
      </p:pic>
      <p:pic>
        <p:nvPicPr>
          <p:cNvPr id="9" name="Picture 8">
            <a:extLst>
              <a:ext uri="{FF2B5EF4-FFF2-40B4-BE49-F238E27FC236}">
                <a16:creationId xmlns:a16="http://schemas.microsoft.com/office/drawing/2014/main" id="{28E28FDC-06EB-48DC-8977-21EB21C28417}"/>
              </a:ext>
            </a:extLst>
          </p:cNvPr>
          <p:cNvPicPr>
            <a:picLocks noChangeAspect="1"/>
          </p:cNvPicPr>
          <p:nvPr/>
        </p:nvPicPr>
        <p:blipFill>
          <a:blip r:embed="rId3"/>
          <a:stretch>
            <a:fillRect/>
          </a:stretch>
        </p:blipFill>
        <p:spPr>
          <a:xfrm>
            <a:off x="6392968" y="2537928"/>
            <a:ext cx="1919230" cy="2100235"/>
          </a:xfrm>
          <a:prstGeom prst="rect">
            <a:avLst/>
          </a:prstGeom>
        </p:spPr>
      </p:pic>
      <p:pic>
        <p:nvPicPr>
          <p:cNvPr id="11" name="Picture 10">
            <a:extLst>
              <a:ext uri="{FF2B5EF4-FFF2-40B4-BE49-F238E27FC236}">
                <a16:creationId xmlns:a16="http://schemas.microsoft.com/office/drawing/2014/main" id="{5F687D54-F01F-4C79-AD6C-5601F33BE62D}"/>
              </a:ext>
            </a:extLst>
          </p:cNvPr>
          <p:cNvPicPr>
            <a:picLocks noChangeAspect="1"/>
          </p:cNvPicPr>
          <p:nvPr/>
        </p:nvPicPr>
        <p:blipFill>
          <a:blip r:embed="rId4"/>
          <a:stretch>
            <a:fillRect/>
          </a:stretch>
        </p:blipFill>
        <p:spPr>
          <a:xfrm>
            <a:off x="840716" y="2051189"/>
            <a:ext cx="1954171" cy="2714126"/>
          </a:xfrm>
          <a:prstGeom prst="rect">
            <a:avLst/>
          </a:prstGeom>
        </p:spPr>
      </p:pic>
      <p:pic>
        <p:nvPicPr>
          <p:cNvPr id="13" name="Picture 12">
            <a:extLst>
              <a:ext uri="{FF2B5EF4-FFF2-40B4-BE49-F238E27FC236}">
                <a16:creationId xmlns:a16="http://schemas.microsoft.com/office/drawing/2014/main" id="{F10E83D4-6F0B-4F73-A484-1793D498B8C4}"/>
              </a:ext>
            </a:extLst>
          </p:cNvPr>
          <p:cNvPicPr>
            <a:picLocks noChangeAspect="1"/>
          </p:cNvPicPr>
          <p:nvPr/>
        </p:nvPicPr>
        <p:blipFill>
          <a:blip r:embed="rId5"/>
          <a:stretch>
            <a:fillRect/>
          </a:stretch>
        </p:blipFill>
        <p:spPr>
          <a:xfrm>
            <a:off x="8769398" y="2688944"/>
            <a:ext cx="2837884" cy="1762291"/>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solidFill>
                  <a:schemeClr val="tx1"/>
                </a:solidFill>
                <a:latin typeface="Segoe UI Light" panose="020B0502040204020203" pitchFamily="34" charset="0"/>
                <a:cs typeface="Segoe UI Light" panose="020B0502040204020203" pitchFamily="34" charset="0"/>
              </a:rPr>
              <a:t>La Non-fiction en Lettonie</a:t>
            </a:r>
          </a:p>
        </p:txBody>
      </p:sp>
      <p:sp>
        <p:nvSpPr>
          <p:cNvPr id="19" name="Oval 18" descr="Small circle">
            <a:extLst>
              <a:ext uri="{FF2B5EF4-FFF2-40B4-BE49-F238E27FC236}">
                <a16:creationId xmlns:a16="http://schemas.microsoft.com/office/drawing/2014/main" id="{3F5237F1-9E82-4222-8B94-C4C0023184F9}"/>
              </a:ext>
            </a:extLst>
          </p:cNvPr>
          <p:cNvSpPr/>
          <p:nvPr/>
        </p:nvSpPr>
        <p:spPr bwMode="blackWhite">
          <a:xfrm>
            <a:off x="592850" y="1779101"/>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17">
            <a:extLst>
              <a:ext uri="{FF2B5EF4-FFF2-40B4-BE49-F238E27FC236}">
                <a16:creationId xmlns:a16="http://schemas.microsoft.com/office/drawing/2014/main" id="{721E3012-4FE5-4521-B250-24B31E555D1D}"/>
              </a:ext>
            </a:extLst>
          </p:cNvPr>
          <p:cNvSpPr txBox="1">
            <a:spLocks/>
          </p:cNvSpPr>
          <p:nvPr/>
        </p:nvSpPr>
        <p:spPr>
          <a:xfrm>
            <a:off x="1104366" y="1635852"/>
            <a:ext cx="10224080"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Les titres populaires de non-fiction </a:t>
            </a:r>
            <a:r>
              <a:rPr lang="en-US" sz="1400" b="1" dirty="0">
                <a:solidFill>
                  <a:schemeClr val="tx1"/>
                </a:solidFill>
                <a:latin typeface="Segoe UI" panose="020B0502040204020203" pitchFamily="34" charset="0"/>
                <a:cs typeface="Segoe UI" panose="020B0502040204020203" pitchFamily="34" charset="0"/>
              </a:rPr>
              <a:t>se focalisent sur les tendances nationales </a:t>
            </a:r>
            <a:r>
              <a:rPr lang="en-US" sz="1400" dirty="0">
                <a:solidFill>
                  <a:schemeClr val="tx1"/>
                </a:solidFill>
                <a:latin typeface="Segoe UI" panose="020B0502040204020203" pitchFamily="34" charset="0"/>
                <a:cs typeface="Segoe UI" panose="020B0502040204020203" pitchFamily="34" charset="0"/>
              </a:rPr>
              <a:t>et les envies des lecteurs. Les livres de développement personnel sont toujours populaires comme source d’inspiration, tout comme les livres de cuisine.</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3" name="Oval 22" descr="Small circle">
            <a:extLst>
              <a:ext uri="{FF2B5EF4-FFF2-40B4-BE49-F238E27FC236}">
                <a16:creationId xmlns:a16="http://schemas.microsoft.com/office/drawing/2014/main" id="{F9CF26D6-11E1-49F1-A058-94C64184B140}"/>
              </a:ext>
            </a:extLst>
          </p:cNvPr>
          <p:cNvSpPr/>
          <p:nvPr/>
        </p:nvSpPr>
        <p:spPr bwMode="blackWhite">
          <a:xfrm>
            <a:off x="624821" y="3014464"/>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17">
            <a:extLst>
              <a:ext uri="{FF2B5EF4-FFF2-40B4-BE49-F238E27FC236}">
                <a16:creationId xmlns:a16="http://schemas.microsoft.com/office/drawing/2014/main" id="{5FCFB575-F148-4CCE-A596-6E37C57966B3}"/>
              </a:ext>
            </a:extLst>
          </p:cNvPr>
          <p:cNvSpPr txBox="1">
            <a:spLocks/>
          </p:cNvSpPr>
          <p:nvPr/>
        </p:nvSpPr>
        <p:spPr>
          <a:xfrm>
            <a:off x="1104366" y="2864861"/>
            <a:ext cx="10263752"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Exemples récents de best-sellers : </a:t>
            </a:r>
            <a:r>
              <a:rPr lang="en-US" sz="1400" b="1" dirty="0">
                <a:solidFill>
                  <a:schemeClr val="tx1"/>
                </a:solidFill>
                <a:latin typeface="Segoe UI" panose="020B0502040204020203" pitchFamily="34" charset="0"/>
                <a:cs typeface="Segoe UI" panose="020B0502040204020203" pitchFamily="34" charset="0"/>
              </a:rPr>
              <a:t>Karma of a Latvian Woman</a:t>
            </a:r>
            <a:r>
              <a:rPr lang="en-US" sz="1400" dirty="0">
                <a:solidFill>
                  <a:schemeClr val="tx1"/>
                </a:solidFill>
                <a:latin typeface="Segoe UI" panose="020B0502040204020203" pitchFamily="34" charset="0"/>
                <a:cs typeface="Segoe UI" panose="020B0502040204020203" pitchFamily="34" charset="0"/>
              </a:rPr>
              <a:t>, </a:t>
            </a:r>
            <a:r>
              <a:rPr lang="en-US" sz="1400" b="1" dirty="0">
                <a:solidFill>
                  <a:schemeClr val="tx1"/>
                </a:solidFill>
                <a:latin typeface="Segoe UI" panose="020B0502040204020203" pitchFamily="34" charset="0"/>
                <a:cs typeface="Segoe UI" panose="020B0502040204020203" pitchFamily="34" charset="0"/>
              </a:rPr>
              <a:t>Cockroaches in My Head </a:t>
            </a:r>
            <a:r>
              <a:rPr lang="en-US" sz="1400" dirty="0">
                <a:solidFill>
                  <a:prstClr val="black">
                    <a:lumMod val="75000"/>
                    <a:lumOff val="25000"/>
                  </a:prstClr>
                </a:solidFill>
                <a:latin typeface="Segoe UI" panose="020B0502040204020203" pitchFamily="34" charset="0"/>
                <a:cs typeface="Segoe UI" panose="020B0502040204020203" pitchFamily="34" charset="0"/>
              </a:rPr>
              <a:t>(les deux parlent des problèmes auxquels sont confrontées les femmes en Lettonie), livres de cuisine par des blogueurs culinaires nationaux </a:t>
            </a:r>
            <a:r>
              <a:rPr lang="en-US" sz="1400" b="1" dirty="0">
                <a:solidFill>
                  <a:schemeClr val="tx1"/>
                </a:solidFill>
                <a:latin typeface="Segoe UI" panose="020B0502040204020203" pitchFamily="34" charset="0"/>
                <a:cs typeface="Segoe UI" panose="020B0502040204020203" pitchFamily="34" charset="0"/>
              </a:rPr>
              <a:t>The Golden Ingredient </a:t>
            </a:r>
            <a:r>
              <a:rPr lang="en-US" sz="1400" dirty="0">
                <a:solidFill>
                  <a:schemeClr val="tx1"/>
                </a:solidFill>
                <a:latin typeface="Segoe UI" panose="020B0502040204020203" pitchFamily="34" charset="0"/>
                <a:cs typeface="Segoe UI" panose="020B0502040204020203" pitchFamily="34" charset="0"/>
              </a:rPr>
              <a:t>et </a:t>
            </a:r>
            <a:r>
              <a:rPr lang="en-US" sz="1400" b="1" dirty="0">
                <a:solidFill>
                  <a:schemeClr val="tx1"/>
                </a:solidFill>
                <a:latin typeface="Segoe UI" panose="020B0502040204020203" pitchFamily="34" charset="0"/>
                <a:cs typeface="Segoe UI" panose="020B0502040204020203" pitchFamily="34" charset="0"/>
              </a:rPr>
              <a:t>Let’s Snack!</a:t>
            </a:r>
            <a:r>
              <a:rPr lang="en-US" sz="1400" dirty="0">
                <a:solidFill>
                  <a:schemeClr val="tx1"/>
                </a:solidFill>
                <a:latin typeface="Segoe UI" panose="020B0502040204020203" pitchFamily="34" charset="0"/>
                <a:cs typeface="Segoe UI" panose="020B0502040204020203" pitchFamily="34" charset="0"/>
              </a:rPr>
              <a:t> à côté d’(auto)biographies d’hommes d’affaires ou sportifs lettons célèbres.</a:t>
            </a:r>
            <a:endParaRPr lang="en-US" sz="1400" b="1" dirty="0">
              <a:solidFill>
                <a:schemeClr val="tx1"/>
              </a:solidFill>
              <a:latin typeface="Segoe UI" panose="020B0502040204020203" pitchFamily="34" charset="0"/>
              <a:cs typeface="Segoe UI" panose="020B0502040204020203" pitchFamily="34" charset="0"/>
            </a:endParaRPr>
          </a:p>
        </p:txBody>
      </p:sp>
      <p:sp>
        <p:nvSpPr>
          <p:cNvPr id="27" name="Oval 26" descr="Small circle">
            <a:extLst>
              <a:ext uri="{FF2B5EF4-FFF2-40B4-BE49-F238E27FC236}">
                <a16:creationId xmlns:a16="http://schemas.microsoft.com/office/drawing/2014/main" id="{C7FDDB08-6937-4AA2-BB30-87D72F2D57DC}"/>
              </a:ext>
            </a:extLst>
          </p:cNvPr>
          <p:cNvSpPr/>
          <p:nvPr/>
        </p:nvSpPr>
        <p:spPr bwMode="blackWhite">
          <a:xfrm>
            <a:off x="647227" y="4672068"/>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17">
            <a:extLst>
              <a:ext uri="{FF2B5EF4-FFF2-40B4-BE49-F238E27FC236}">
                <a16:creationId xmlns:a16="http://schemas.microsoft.com/office/drawing/2014/main" id="{D4C17EBA-A923-447C-8A3E-66EE82B37EDE}"/>
              </a:ext>
            </a:extLst>
          </p:cNvPr>
          <p:cNvSpPr txBox="1">
            <a:spLocks/>
          </p:cNvSpPr>
          <p:nvPr/>
        </p:nvSpPr>
        <p:spPr>
          <a:xfrm>
            <a:off x="1151028" y="4561037"/>
            <a:ext cx="10217089" cy="17720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La non-fiction lettone est rarement traduite à l’étranger. En parallèle, même les traductions de grands succès de non-fiction étrangers restent rarement longtemps dans la liste des meilleures ventes. À noter</a:t>
            </a:r>
            <a:r>
              <a:rPr lang="en-US" sz="1400" dirty="0">
                <a:solidFill>
                  <a:schemeClr val="tx1"/>
                </a:solidFill>
                <a:latin typeface="Segoe UI" panose="020B0502040204020203" pitchFamily="34" charset="0"/>
                <a:cs typeface="Segoe UI" panose="020B0502040204020203" pitchFamily="34" charset="0"/>
              </a:rPr>
              <a:t>, </a:t>
            </a:r>
            <a:r>
              <a:rPr lang="en-US" sz="1400" b="1" dirty="0">
                <a:solidFill>
                  <a:schemeClr val="tx1"/>
                </a:solidFill>
                <a:latin typeface="Segoe UI" panose="020B0502040204020203" pitchFamily="34" charset="0"/>
                <a:cs typeface="Segoe UI" panose="020B0502040204020203" pitchFamily="34" charset="0"/>
              </a:rPr>
              <a:t>les livres ésotériques sont devenus particulièrement populaires </a:t>
            </a:r>
            <a:r>
              <a:rPr lang="en-US" sz="1400" dirty="0">
                <a:solidFill>
                  <a:schemeClr val="tx1"/>
                </a:solidFill>
                <a:latin typeface="Segoe UI" panose="020B0502040204020203" pitchFamily="34" charset="0"/>
                <a:cs typeface="Segoe UI" panose="020B0502040204020203" pitchFamily="34" charset="0"/>
              </a:rPr>
              <a:t>au cours de la dernière décennie</a:t>
            </a:r>
            <a:r>
              <a:rPr lang="en-US" sz="1400" dirty="0">
                <a:solidFill>
                  <a:prstClr val="black">
                    <a:lumMod val="75000"/>
                    <a:lumOff val="25000"/>
                  </a:prstClr>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solidFill>
                  <a:srgbClr val="D24726"/>
                </a:solidFill>
                <a:latin typeface="Segoe UI Light" panose="020B0502040204020203" pitchFamily="34" charset="0"/>
                <a:cs typeface="Segoe UI Light" panose="020B0502040204020203" pitchFamily="34" charset="0"/>
              </a:rPr>
              <a:t>Poésie en Lettonie</a:t>
            </a:r>
          </a:p>
        </p:txBody>
      </p:sp>
      <p:sp>
        <p:nvSpPr>
          <p:cNvPr id="16" name="Content Placeholder 17"/>
          <p:cNvSpPr txBox="1">
            <a:spLocks/>
          </p:cNvSpPr>
          <p:nvPr/>
        </p:nvSpPr>
        <p:spPr>
          <a:xfrm>
            <a:off x="541608" y="1296101"/>
            <a:ext cx="10995396" cy="87793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300" dirty="0">
                <a:solidFill>
                  <a:schemeClr val="tx1"/>
                </a:solidFill>
                <a:latin typeface="Segoe UI" panose="020B0502040204020203" pitchFamily="34" charset="0"/>
                <a:cs typeface="Segoe UI" panose="020B0502040204020203" pitchFamily="34" charset="0"/>
              </a:rPr>
              <a:t>Déplaçant les foules autrefois et vendant des milliers d’exemplaires plusieurs fois par an, la poésie lettone a reculé en termes de parts de marché depuis l’Indépendance, mais elle véhicule encore </a:t>
            </a:r>
            <a:r>
              <a:rPr lang="en-US" sz="1300" b="1" dirty="0">
                <a:solidFill>
                  <a:schemeClr val="tx1"/>
                </a:solidFill>
                <a:latin typeface="Segoe UI" panose="020B0502040204020203" pitchFamily="34" charset="0"/>
                <a:cs typeface="Segoe UI" panose="020B0502040204020203" pitchFamily="34" charset="0"/>
              </a:rPr>
              <a:t>beaucoup de prestige social</a:t>
            </a:r>
            <a:r>
              <a:rPr lang="en-US" sz="1300" dirty="0">
                <a:solidFill>
                  <a:schemeClr val="tx1"/>
                </a:solidFill>
                <a:latin typeface="Segoe UI" panose="020B0502040204020203" pitchFamily="34" charset="0"/>
                <a:cs typeface="Segoe UI" panose="020B0502040204020203" pitchFamily="34" charset="0"/>
              </a:rPr>
              <a:t>, ainsi il n’est pas rare de voir une célébrité publier un titre de poésie.</a:t>
            </a:r>
          </a:p>
        </p:txBody>
      </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endParaRPr lang="en-US" dirty="0">
              <a:solidFill>
                <a:prstClr val="black">
                  <a:lumMod val="75000"/>
                  <a:lumOff val="25000"/>
                </a:prstClr>
              </a:solidFill>
            </a:endParaRPr>
          </a:p>
        </p:txBody>
      </p:sp>
      <p:sp>
        <p:nvSpPr>
          <p:cNvPr id="19" name="Oval 18" descr="Small circle">
            <a:extLst>
              <a:ext uri="{FF2B5EF4-FFF2-40B4-BE49-F238E27FC236}">
                <a16:creationId xmlns:a16="http://schemas.microsoft.com/office/drawing/2014/main" id="{30FB7F98-6687-41D2-AA98-6219544D176A}"/>
              </a:ext>
            </a:extLst>
          </p:cNvPr>
          <p:cNvSpPr/>
          <p:nvPr/>
        </p:nvSpPr>
        <p:spPr bwMode="blackWhite">
          <a:xfrm>
            <a:off x="592850" y="2441575"/>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17">
            <a:extLst>
              <a:ext uri="{FF2B5EF4-FFF2-40B4-BE49-F238E27FC236}">
                <a16:creationId xmlns:a16="http://schemas.microsoft.com/office/drawing/2014/main" id="{1D8A1FAA-BC62-42E1-99D8-DFDF9CEDA6EB}"/>
              </a:ext>
            </a:extLst>
          </p:cNvPr>
          <p:cNvSpPr txBox="1">
            <a:spLocks/>
          </p:cNvSpPr>
          <p:nvPr/>
        </p:nvSpPr>
        <p:spPr>
          <a:xfrm>
            <a:off x="1118348" y="2306438"/>
            <a:ext cx="6279978" cy="117233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800"/>
              </a:lnSpc>
              <a:spcAft>
                <a:spcPts val="2000"/>
              </a:spcAft>
              <a:buNone/>
            </a:pPr>
            <a:r>
              <a:rPr lang="en-US" sz="1300" dirty="0">
                <a:solidFill>
                  <a:schemeClr val="tx1"/>
                </a:solidFill>
                <a:latin typeface="Segoe UI" panose="020B0502040204020203" pitchFamily="34" charset="0"/>
                <a:cs typeface="Segoe UI" panose="020B0502040204020203" pitchFamily="34" charset="0"/>
              </a:rPr>
              <a:t>Les tirages de recueils de poésie contemporaine excèdent rarement 500-700 exemplaires, toutefois il y a souvent </a:t>
            </a:r>
            <a:r>
              <a:rPr lang="en-US" sz="1300" b="1" dirty="0">
                <a:solidFill>
                  <a:schemeClr val="tx1"/>
                </a:solidFill>
                <a:latin typeface="Segoe UI" panose="020B0502040204020203" pitchFamily="34" charset="0"/>
                <a:cs typeface="Segoe UI" panose="020B0502040204020203" pitchFamily="34" charset="0"/>
              </a:rPr>
              <a:t>un titre grand public dans les listes annuelles de best-sellers</a:t>
            </a:r>
            <a:r>
              <a:rPr lang="en-US" sz="1300" dirty="0">
                <a:solidFill>
                  <a:schemeClr val="tx1"/>
                </a:solidFill>
                <a:latin typeface="Segoe UI" panose="020B0502040204020203" pitchFamily="34" charset="0"/>
                <a:cs typeface="Segoe UI" panose="020B0502040204020203" pitchFamily="34" charset="0"/>
              </a:rPr>
              <a:t>.</a:t>
            </a:r>
            <a:endParaRPr lang="en-US" sz="1300" dirty="0">
              <a:solidFill>
                <a:schemeClr val="tx1"/>
              </a:solidFill>
            </a:endParaRPr>
          </a:p>
        </p:txBody>
      </p:sp>
      <p:sp>
        <p:nvSpPr>
          <p:cNvPr id="23" name="Oval 22" descr="Small circle">
            <a:extLst>
              <a:ext uri="{FF2B5EF4-FFF2-40B4-BE49-F238E27FC236}">
                <a16:creationId xmlns:a16="http://schemas.microsoft.com/office/drawing/2014/main" id="{85B8EF22-FC2D-4AEA-9E3E-0CBCE2B1398F}"/>
              </a:ext>
            </a:extLst>
          </p:cNvPr>
          <p:cNvSpPr/>
          <p:nvPr/>
        </p:nvSpPr>
        <p:spPr bwMode="blackWhite">
          <a:xfrm>
            <a:off x="613251" y="3811252"/>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17">
            <a:extLst>
              <a:ext uri="{FF2B5EF4-FFF2-40B4-BE49-F238E27FC236}">
                <a16:creationId xmlns:a16="http://schemas.microsoft.com/office/drawing/2014/main" id="{3736807D-6BB5-4644-A418-6CC35446DCAB}"/>
              </a:ext>
            </a:extLst>
          </p:cNvPr>
          <p:cNvSpPr txBox="1">
            <a:spLocks/>
          </p:cNvSpPr>
          <p:nvPr/>
        </p:nvSpPr>
        <p:spPr>
          <a:xfrm>
            <a:off x="1104366" y="3661650"/>
            <a:ext cx="6293960" cy="99258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300" dirty="0">
                <a:solidFill>
                  <a:schemeClr val="tx1"/>
                </a:solidFill>
                <a:latin typeface="Segoe UI" panose="020B0502040204020203" pitchFamily="34" charset="0"/>
                <a:cs typeface="Segoe UI" panose="020B0502040204020203" pitchFamily="34" charset="0"/>
              </a:rPr>
              <a:t>La poésie lettone est </a:t>
            </a:r>
            <a:r>
              <a:rPr lang="en-US" sz="1300" b="1" dirty="0">
                <a:solidFill>
                  <a:schemeClr val="tx1"/>
                </a:solidFill>
                <a:latin typeface="Segoe UI" panose="020B0502040204020203" pitchFamily="34" charset="0"/>
                <a:cs typeface="Segoe UI" panose="020B0502040204020203" pitchFamily="34" charset="0"/>
              </a:rPr>
              <a:t>toujours populaire parmi les traducteurs </a:t>
            </a:r>
            <a:r>
              <a:rPr lang="en-US" sz="1300" dirty="0">
                <a:solidFill>
                  <a:schemeClr val="tx1"/>
                </a:solidFill>
                <a:latin typeface="Segoe UI" panose="020B0502040204020203" pitchFamily="34" charset="0"/>
                <a:cs typeface="Segoe UI" panose="020B0502040204020203" pitchFamily="34" charset="0"/>
              </a:rPr>
              <a:t>et de nouvelles publications sortent dans des douzaines de langues chaque année.</a:t>
            </a:r>
            <a:endParaRPr lang="en-US" sz="1300" b="1" dirty="0">
              <a:solidFill>
                <a:schemeClr val="tx1"/>
              </a:solidFill>
              <a:latin typeface="Segoe UI" panose="020B0502040204020203" pitchFamily="34" charset="0"/>
              <a:cs typeface="Segoe UI" panose="020B0502040204020203" pitchFamily="34" charset="0"/>
            </a:endParaRPr>
          </a:p>
        </p:txBody>
      </p:sp>
      <p:sp>
        <p:nvSpPr>
          <p:cNvPr id="31" name="Oval 30" descr="Small circle">
            <a:extLst>
              <a:ext uri="{FF2B5EF4-FFF2-40B4-BE49-F238E27FC236}">
                <a16:creationId xmlns:a16="http://schemas.microsoft.com/office/drawing/2014/main" id="{2D1E120D-789D-40E9-84FE-31A45B19C786}"/>
              </a:ext>
            </a:extLst>
          </p:cNvPr>
          <p:cNvSpPr/>
          <p:nvPr/>
        </p:nvSpPr>
        <p:spPr bwMode="blackWhite">
          <a:xfrm>
            <a:off x="631812" y="4926884"/>
            <a:ext cx="409838" cy="40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17">
            <a:extLst>
              <a:ext uri="{FF2B5EF4-FFF2-40B4-BE49-F238E27FC236}">
                <a16:creationId xmlns:a16="http://schemas.microsoft.com/office/drawing/2014/main" id="{705AC53D-9946-40EA-A407-DD89F2CE9219}"/>
              </a:ext>
            </a:extLst>
          </p:cNvPr>
          <p:cNvSpPr txBox="1">
            <a:spLocks/>
          </p:cNvSpPr>
          <p:nvPr/>
        </p:nvSpPr>
        <p:spPr>
          <a:xfrm>
            <a:off x="1171590" y="4714614"/>
            <a:ext cx="5576352" cy="146770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2000"/>
              </a:spcAft>
              <a:buNone/>
            </a:pPr>
            <a:r>
              <a:rPr lang="en-US" sz="1400" dirty="0">
                <a:solidFill>
                  <a:schemeClr val="tx1"/>
                </a:solidFill>
                <a:latin typeface="Segoe UI" panose="020B0502040204020203" pitchFamily="34" charset="0"/>
                <a:cs typeface="Segoe UI" panose="020B0502040204020203" pitchFamily="34" charset="0"/>
              </a:rPr>
              <a:t>La poésie nationale est </a:t>
            </a:r>
            <a:r>
              <a:rPr lang="en-US" sz="1400" b="1" dirty="0">
                <a:solidFill>
                  <a:schemeClr val="tx1"/>
                </a:solidFill>
                <a:latin typeface="Segoe UI" panose="020B0502040204020203" pitchFamily="34" charset="0"/>
                <a:cs typeface="Segoe UI" panose="020B0502040204020203" pitchFamily="34" charset="0"/>
              </a:rPr>
              <a:t>très vivante</a:t>
            </a:r>
            <a:r>
              <a:rPr lang="en-US" sz="1400" dirty="0">
                <a:solidFill>
                  <a:schemeClr val="tx1"/>
                </a:solidFill>
                <a:latin typeface="Segoe UI" panose="020B0502040204020203" pitchFamily="34" charset="0"/>
                <a:cs typeface="Segoe UI" panose="020B0502040204020203" pitchFamily="34" charset="0"/>
              </a:rPr>
              <a:t>. Bien que les lecteurs aient tendance à se concentrer sur les lancements de livres et les festivals, avant la pandémie il y avait au moins deux lectures très attendues par semaine.</a:t>
            </a:r>
            <a:endParaRPr lang="en-US" sz="1400" b="1" dirty="0">
              <a:solidFill>
                <a:schemeClr val="tx1"/>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07DAE35E-853D-4770-B06D-BCFF17C5217A}"/>
              </a:ext>
            </a:extLst>
          </p:cNvPr>
          <p:cNvPicPr>
            <a:picLocks noChangeAspect="1"/>
          </p:cNvPicPr>
          <p:nvPr/>
        </p:nvPicPr>
        <p:blipFill>
          <a:blip r:embed="rId2"/>
          <a:stretch>
            <a:fillRect/>
          </a:stretch>
        </p:blipFill>
        <p:spPr>
          <a:xfrm>
            <a:off x="7528266" y="2302420"/>
            <a:ext cx="4327404" cy="3785368"/>
          </a:xfrm>
          <a:prstGeom prst="rect">
            <a:avLst/>
          </a:prstGeom>
        </p:spPr>
      </p:pic>
    </p:spTree>
    <p:extLst>
      <p:ext uri="{BB962C8B-B14F-4D97-AF65-F5344CB8AC3E}">
        <p14:creationId xmlns:p14="http://schemas.microsoft.com/office/powerpoint/2010/main" val="793245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1559</TotalTime>
  <Words>1463</Words>
  <Application>Microsoft Office PowerPoint</Application>
  <PresentationFormat>Grand écran</PresentationFormat>
  <Paragraphs>59</Paragraphs>
  <Slides>13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Segoe UI</vt:lpstr>
      <vt:lpstr>Segoe UI </vt:lpstr>
      <vt:lpstr>Segoe UI Light</vt:lpstr>
      <vt:lpstr>Segoe UI Semibold</vt:lpstr>
      <vt:lpstr>WelcomeDoc</vt:lpstr>
      <vt:lpstr>La littérature lettone en 2021</vt:lpstr>
      <vt:lpstr>Littérature de fiction en Lettonie</vt:lpstr>
      <vt:lpstr>La littérature grand public en Lettonie</vt:lpstr>
      <vt:lpstr>La littérature lettone à l’étranger</vt:lpstr>
      <vt:lpstr>Quelques-uns des romans récents les plus populaires</vt:lpstr>
      <vt:lpstr>La littérature jeunesse en Lettonie</vt:lpstr>
      <vt:lpstr>Illustrateurs et auteurs de littérature jeunesse</vt:lpstr>
      <vt:lpstr>La Non-fiction en Lettonie</vt:lpstr>
      <vt:lpstr>Poésie en Lettonie</vt:lpstr>
      <vt:lpstr>Quelques poètes lettons à retenir</vt:lpstr>
      <vt:lpstr>Les publications traduites en Lettonie</vt:lpstr>
      <vt:lpstr>La littérature et le marché du livre en Lettonie</vt:lpstr>
      <vt:lpstr>Pour toute question, contactez-nous à : info@latvianliterature.lv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Latvian Literature in 2021</dc:title>
  <dc:creator>Vilis</dc:creator>
  <cp:keywords/>
  <cp:lastModifiedBy>Valerie SCHMITT</cp:lastModifiedBy>
  <cp:revision>71</cp:revision>
  <dcterms:created xsi:type="dcterms:W3CDTF">2021-06-04T09:27:16Z</dcterms:created>
  <dcterms:modified xsi:type="dcterms:W3CDTF">2021-06-10T11:37:20Z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